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1762" r:id="rId3"/>
    <p:sldId id="1888" r:id="rId4"/>
    <p:sldId id="1890" r:id="rId5"/>
    <p:sldId id="1891" r:id="rId6"/>
    <p:sldId id="1892" r:id="rId7"/>
    <p:sldId id="1889" r:id="rId8"/>
    <p:sldId id="1893" r:id="rId9"/>
    <p:sldId id="1894" r:id="rId10"/>
    <p:sldId id="1895" r:id="rId11"/>
    <p:sldId id="1896" r:id="rId12"/>
    <p:sldId id="1897" r:id="rId13"/>
    <p:sldId id="1898" r:id="rId14"/>
    <p:sldId id="1488" r:id="rId15"/>
    <p:sldId id="1899" r:id="rId16"/>
    <p:sldId id="1794" r:id="rId17"/>
    <p:sldId id="1820" r:id="rId18"/>
    <p:sldId id="1815" r:id="rId19"/>
    <p:sldId id="1816" r:id="rId20"/>
    <p:sldId id="1818" r:id="rId21"/>
    <p:sldId id="1823" r:id="rId22"/>
    <p:sldId id="1901" r:id="rId23"/>
    <p:sldId id="1830" r:id="rId24"/>
    <p:sldId id="1827" r:id="rId25"/>
    <p:sldId id="1828" r:id="rId26"/>
    <p:sldId id="1831" r:id="rId27"/>
    <p:sldId id="1845" r:id="rId28"/>
    <p:sldId id="1829" r:id="rId29"/>
    <p:sldId id="1902" r:id="rId30"/>
    <p:sldId id="1903" r:id="rId31"/>
    <p:sldId id="1904" r:id="rId32"/>
    <p:sldId id="1933" r:id="rId33"/>
    <p:sldId id="1934" r:id="rId34"/>
    <p:sldId id="1935" r:id="rId35"/>
    <p:sldId id="1947" r:id="rId36"/>
    <p:sldId id="1946" r:id="rId37"/>
    <p:sldId id="1948" r:id="rId38"/>
    <p:sldId id="1961" r:id="rId39"/>
    <p:sldId id="1949" r:id="rId40"/>
    <p:sldId id="1952" r:id="rId41"/>
    <p:sldId id="1950" r:id="rId42"/>
    <p:sldId id="1962" r:id="rId43"/>
    <p:sldId id="1953" r:id="rId44"/>
    <p:sldId id="1913" r:id="rId45"/>
    <p:sldId id="1936" r:id="rId46"/>
    <p:sldId id="1914" r:id="rId47"/>
    <p:sldId id="1915" r:id="rId48"/>
    <p:sldId id="1937" r:id="rId49"/>
    <p:sldId id="1939" r:id="rId50"/>
    <p:sldId id="1951" r:id="rId51"/>
    <p:sldId id="1955" r:id="rId52"/>
    <p:sldId id="1954" r:id="rId53"/>
    <p:sldId id="1963" r:id="rId54"/>
    <p:sldId id="1956" r:id="rId55"/>
    <p:sldId id="1957" r:id="rId56"/>
    <p:sldId id="1958" r:id="rId57"/>
    <p:sldId id="1964" r:id="rId58"/>
    <p:sldId id="1959" r:id="rId59"/>
    <p:sldId id="1916" r:id="rId60"/>
    <p:sldId id="1926" r:id="rId61"/>
    <p:sldId id="1944" r:id="rId62"/>
    <p:sldId id="1943" r:id="rId63"/>
    <p:sldId id="1960" r:id="rId64"/>
    <p:sldId id="1940" r:id="rId65"/>
    <p:sldId id="1965" r:id="rId66"/>
    <p:sldId id="1966" r:id="rId67"/>
    <p:sldId id="1972" r:id="rId68"/>
    <p:sldId id="1973" r:id="rId69"/>
    <p:sldId id="1974" r:id="rId70"/>
    <p:sldId id="1967" r:id="rId71"/>
    <p:sldId id="1971" r:id="rId72"/>
    <p:sldId id="1969" r:id="rId73"/>
    <p:sldId id="1970" r:id="rId74"/>
    <p:sldId id="1976" r:id="rId75"/>
    <p:sldId id="1975" r:id="rId76"/>
    <p:sldId id="1977" r:id="rId77"/>
    <p:sldId id="1978" r:id="rId78"/>
    <p:sldId id="1979" r:id="rId79"/>
    <p:sldId id="1842" r:id="rId80"/>
    <p:sldId id="1980" r:id="rId81"/>
    <p:sldId id="1981" r:id="rId82"/>
    <p:sldId id="1983" r:id="rId83"/>
    <p:sldId id="1984" r:id="rId84"/>
    <p:sldId id="1985" r:id="rId85"/>
    <p:sldId id="1704" r:id="rId86"/>
    <p:sldId id="1988" r:id="rId87"/>
    <p:sldId id="1987" r:id="rId88"/>
    <p:sldId id="1989" r:id="rId89"/>
    <p:sldId id="1990" r:id="rId90"/>
    <p:sldId id="1826" r:id="rId91"/>
    <p:sldId id="1991" r:id="rId92"/>
    <p:sldId id="1986" r:id="rId93"/>
    <p:sldId id="1992" r:id="rId94"/>
    <p:sldId id="1993" r:id="rId95"/>
    <p:sldId id="1769" r:id="rId96"/>
    <p:sldId id="1994" r:id="rId97"/>
    <p:sldId id="1995" r:id="rId98"/>
    <p:sldId id="1996" r:id="rId99"/>
    <p:sldId id="1997" r:id="rId100"/>
    <p:sldId id="1998" r:id="rId101"/>
    <p:sldId id="1999" r:id="rId102"/>
    <p:sldId id="2001" r:id="rId103"/>
    <p:sldId id="1863" r:id="rId104"/>
    <p:sldId id="1876" r:id="rId105"/>
    <p:sldId id="1877" r:id="rId106"/>
    <p:sldId id="1864" r:id="rId107"/>
    <p:sldId id="1862" r:id="rId108"/>
    <p:sldId id="1860" r:id="rId109"/>
    <p:sldId id="2002" r:id="rId110"/>
    <p:sldId id="2003" r:id="rId111"/>
    <p:sldId id="1872" r:id="rId112"/>
    <p:sldId id="2008" r:id="rId113"/>
    <p:sldId id="1875" r:id="rId114"/>
    <p:sldId id="1821" r:id="rId115"/>
    <p:sldId id="1859" r:id="rId116"/>
    <p:sldId id="1874" r:id="rId117"/>
    <p:sldId id="1873" r:id="rId118"/>
    <p:sldId id="2007" r:id="rId119"/>
    <p:sldId id="2004" r:id="rId120"/>
    <p:sldId id="2005" r:id="rId121"/>
    <p:sldId id="2006" r:id="rId122"/>
    <p:sldId id="2011" r:id="rId123"/>
    <p:sldId id="2012" r:id="rId124"/>
    <p:sldId id="25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47"/>
    <p:restoredTop sz="75995"/>
  </p:normalViewPr>
  <p:slideViewPr>
    <p:cSldViewPr snapToGrid="0">
      <p:cViewPr varScale="1">
        <p:scale>
          <a:sx n="80" d="100"/>
          <a:sy n="80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8D503-7546-4144-83B6-BB5DCBFA3CCC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7796E-08F3-4E41-AA42-21EAB658E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2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ization" TargetMode="External"/><Relationship Id="rId7" Type="http://schemas.openxmlformats.org/officeDocument/2006/relationships/hyperlink" Target="https://en.wikipedia.org/wiki/Lyapunov_stability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Eigenvalue" TargetMode="External"/><Relationship Id="rId5" Type="http://schemas.openxmlformats.org/officeDocument/2006/relationships/hyperlink" Target="https://en.wikipedia.org/wiki/Equilibrium_point" TargetMode="External"/><Relationship Id="rId4" Type="http://schemas.openxmlformats.org/officeDocument/2006/relationships/hyperlink" Target="https://en.wikipedia.org/wiki/Lotka%E2%80%93Volterra_equation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8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7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66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0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19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8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38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50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24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13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2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48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3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43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Gause</a:t>
            </a:r>
            <a:r>
              <a:rPr lang="en-US" dirty="0"/>
              <a:t>, Soviet biologist who experimentally demonstrated competitive exclusion in </a:t>
            </a:r>
            <a:r>
              <a:rPr lang="en-US" dirty="0" err="1"/>
              <a:t>Lotka</a:t>
            </a:r>
            <a:r>
              <a:rPr lang="en-US" dirty="0"/>
              <a:t> Volterra</a:t>
            </a:r>
          </a:p>
          <a:p>
            <a:r>
              <a:rPr lang="en-US" dirty="0"/>
              <a:t>In paramecium (eukaryotic, unicellular ciliates)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89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(remember metapopulations!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32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(remember metapopulations!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21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(remember metapopulations!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26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98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species of warbler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38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22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09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03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923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4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community matrix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Linearization"/>
              </a:rPr>
              <a:t>linearization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Lotka–Volterra equation"/>
              </a:rPr>
              <a:t>Lotka–Volterra equation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an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Equilibrium point"/>
              </a:rPr>
              <a:t>equilibrium point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Eigenvalue"/>
              </a:rPr>
              <a:t>eigenvalues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community matrix determine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Lyapunov stability"/>
              </a:rPr>
              <a:t>stability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equilibrium point.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 eigenvalues have negative real parts, then system is 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524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9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71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027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85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36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5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14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2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97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7796E-08F3-4E41-AA42-21EAB658EEB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4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7032-DEE5-E527-3BD1-8E8CF641B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8FCA5-FE3B-195B-33A0-D1AF52BF0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34FD-B26E-EF79-18BC-7E774C25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D0D4-0B99-0D09-487D-4AF48066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EAB5-A54B-AD01-A682-57B969DB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1D5E-B1FB-57B9-367D-72C3F1EC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10921-E91F-6CA0-E9FA-341C1B933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0070C-2399-7CD2-8561-A032CFED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2C9E9-112B-A4D0-10B9-9DD8A4F2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1E12-DFF6-42E5-BB69-BE632796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1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63BA62-E41F-5963-9A8B-F4D4C49DC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92650-E2F2-8613-10D1-9EDBBBC3E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0B9C1-6E17-6151-F1EB-21BF2D7E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FC1F-A848-67EE-48DB-0081A6A7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10A66-76F7-AE06-3954-5A6CFA34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16A5-AD76-1C07-EEDF-FEF8F22D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2CA9-38F4-528C-B769-E5C9ACCFA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C19E6-D48C-8929-E8FA-8394807E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CA668-3F0A-5B29-BA63-1B9E0D6E4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46D7-53C5-A916-8765-D27BC4CC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1CD3-D593-7824-6FAC-05482EE1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D9BB9-D281-B8E6-0452-CE006685A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F0093-1045-C749-F524-9243F756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C888C-1377-6815-859A-7C17CAEA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637B0-2096-C79F-598E-9CDED7D6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9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515D-B21A-6E7B-552D-4AB17681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B6273-ED2A-AE6C-9049-E9B48974A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316C7-989B-BEEE-F5F8-E8E87989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45081-7196-EF00-100B-20E80444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8288B-5D53-3A9F-90A4-DC6DDB9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C0E7-9840-734F-1FAE-E68639DA7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0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F87A-01B0-794F-9D7F-6F5879E7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16587-F717-C75B-875A-A881B79B5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A7934-0E70-CCE6-A067-C8F55247E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676F5C-BD1B-469C-E018-367419AA5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6615A-E92F-460F-F217-30F68B03B3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3F437-13E5-2269-F5C6-138627E7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62B4FA-55BA-FFA6-96A5-B00F1D3D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49880F-450D-55FD-B569-6285137F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90A9-B56F-B2C5-D0A6-879FF074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51F2D-1E7C-73E4-6488-251A8414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EC98E-C13A-2087-EACF-32C285BE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0B32B-B96A-198A-2F82-852D8FB5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1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052FB-C3E1-3F7B-37D3-90C2BDA64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1AA3B-0F69-A1BA-FED9-128617E3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6885B-ABE7-52DB-0D1F-97A323F3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6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C828-4B6B-4A68-5293-FF3BA370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8CD0-812B-512E-9CF4-A06B96BFA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63389-D596-493F-80AC-1DD3A643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76EC5-E329-D750-7454-0820DEC4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BFD2D-515F-0BBC-E614-EEA2769F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05B75-4476-0086-9CD4-630EEB17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66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CD3A-3595-8BB9-90CF-8F767B4C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E4807-1494-47A4-E033-43815BDD9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9AC31-876E-9D0C-CFE0-D2AB36ACB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352A4-8EEF-FBD4-DF70-7E3651A07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57F9-17B3-30ED-5DEE-754FC674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235C9-B295-971B-79C1-7CC43DCA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3819C-16F3-367A-90E8-C0AE15523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41CE9-2E0A-B726-8A67-D71989CA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D319B-4C34-CEB9-A6DE-1627786AC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1BFBC-FA6A-E346-A478-F7209A09D350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52A6E-91D1-2894-59FB-45CB4D90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965B7-4562-76B2-D567-BBDFB9F6A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FFBA-B691-1E48-BAD2-F0700374D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7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2.emf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171.png"/><Relationship Id="rId4" Type="http://schemas.openxmlformats.org/officeDocument/2006/relationships/image" Target="../media/image3.emf"/><Relationship Id="rId9" Type="http://schemas.openxmlformats.org/officeDocument/2006/relationships/image" Target="../media/image170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6.png"/><Relationship Id="rId7" Type="http://schemas.openxmlformats.org/officeDocument/2006/relationships/image" Target="../media/image178.jpeg"/><Relationship Id="rId12" Type="http://schemas.openxmlformats.org/officeDocument/2006/relationships/image" Target="../media/image17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11" Type="http://schemas.openxmlformats.org/officeDocument/2006/relationships/image" Target="../media/image1740.png"/><Relationship Id="rId5" Type="http://schemas.openxmlformats.org/officeDocument/2006/relationships/image" Target="../media/image176.png"/><Relationship Id="rId10" Type="http://schemas.openxmlformats.org/officeDocument/2006/relationships/image" Target="../media/image1730.png"/><Relationship Id="rId4" Type="http://schemas.openxmlformats.org/officeDocument/2006/relationships/image" Target="../media/image175.png"/><Relationship Id="rId9" Type="http://schemas.openxmlformats.org/officeDocument/2006/relationships/image" Target="../media/image172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0.png"/><Relationship Id="rId5" Type="http://schemas.openxmlformats.org/officeDocument/2006/relationships/image" Target="../media/image1620.png"/><Relationship Id="rId4" Type="http://schemas.openxmlformats.org/officeDocument/2006/relationships/image" Target="../media/image16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8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image" Target="../media/image1610.png"/><Relationship Id="rId4" Type="http://schemas.openxmlformats.org/officeDocument/2006/relationships/image" Target="../media/image16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eg"/><Relationship Id="rId4" Type="http://schemas.openxmlformats.org/officeDocument/2006/relationships/image" Target="../media/image1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0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3.png"/><Relationship Id="rId4" Type="http://schemas.openxmlformats.org/officeDocument/2006/relationships/image" Target="../media/image19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22.png"/><Relationship Id="rId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8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8.png"/><Relationship Id="rId5" Type="http://schemas.openxmlformats.org/officeDocument/2006/relationships/image" Target="../media/image58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68.png"/><Relationship Id="rId5" Type="http://schemas.openxmlformats.org/officeDocument/2006/relationships/image" Target="../media/image58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3.png"/><Relationship Id="rId5" Type="http://schemas.openxmlformats.org/officeDocument/2006/relationships/image" Target="../media/image58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77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87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88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88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9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7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Relationship Id="rId1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1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10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1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3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10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1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06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12" Type="http://schemas.openxmlformats.org/officeDocument/2006/relationships/image" Target="../media/image10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0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Relationship Id="rId1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2.png"/><Relationship Id="rId7" Type="http://schemas.openxmlformats.org/officeDocument/2006/relationships/image" Target="../media/image9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108.png"/><Relationship Id="rId4" Type="http://schemas.openxmlformats.org/officeDocument/2006/relationships/image" Target="../media/image24.png"/><Relationship Id="rId9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11.png"/><Relationship Id="rId5" Type="http://schemas.openxmlformats.org/officeDocument/2006/relationships/image" Target="../media/image50.png"/><Relationship Id="rId10" Type="http://schemas.openxmlformats.org/officeDocument/2006/relationships/image" Target="../media/image110.png"/><Relationship Id="rId4" Type="http://schemas.openxmlformats.org/officeDocument/2006/relationships/image" Target="../media/image49.png"/><Relationship Id="rId9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1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1.png"/><Relationship Id="rId7" Type="http://schemas.openxmlformats.org/officeDocument/2006/relationships/image" Target="../media/image14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3.emf"/><Relationship Id="rId7" Type="http://schemas.openxmlformats.org/officeDocument/2006/relationships/image" Target="../media/image38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tiff"/><Relationship Id="rId13" Type="http://schemas.openxmlformats.org/officeDocument/2006/relationships/image" Target="../media/image159.emf"/><Relationship Id="rId3" Type="http://schemas.openxmlformats.org/officeDocument/2006/relationships/image" Target="../media/image149.tiff"/><Relationship Id="rId7" Type="http://schemas.openxmlformats.org/officeDocument/2006/relationships/image" Target="../media/image153.tiff"/><Relationship Id="rId12" Type="http://schemas.openxmlformats.org/officeDocument/2006/relationships/image" Target="../media/image158.tiff"/><Relationship Id="rId2" Type="http://schemas.openxmlformats.org/officeDocument/2006/relationships/image" Target="../media/image148.tiff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f"/><Relationship Id="rId11" Type="http://schemas.openxmlformats.org/officeDocument/2006/relationships/image" Target="../media/image157.tiff"/><Relationship Id="rId5" Type="http://schemas.openxmlformats.org/officeDocument/2006/relationships/image" Target="../media/image151.tiff"/><Relationship Id="rId15" Type="http://schemas.openxmlformats.org/officeDocument/2006/relationships/image" Target="../media/image161.png"/><Relationship Id="rId10" Type="http://schemas.openxmlformats.org/officeDocument/2006/relationships/image" Target="../media/image156.tiff"/><Relationship Id="rId4" Type="http://schemas.openxmlformats.org/officeDocument/2006/relationships/image" Target="../media/image150.tiff"/><Relationship Id="rId9" Type="http://schemas.openxmlformats.org/officeDocument/2006/relationships/image" Target="../media/image155.tiff"/><Relationship Id="rId14" Type="http://schemas.openxmlformats.org/officeDocument/2006/relationships/image" Target="../media/image160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7, Ecology Lecture 4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February 16, 2023</a:t>
            </a:r>
          </a:p>
        </p:txBody>
      </p:sp>
    </p:spTree>
    <p:extLst>
      <p:ext uri="{BB962C8B-B14F-4D97-AF65-F5344CB8AC3E}">
        <p14:creationId xmlns:p14="http://schemas.microsoft.com/office/powerpoint/2010/main" val="360992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3945835"/>
            <a:ext cx="11303540" cy="276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607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" y="1369344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67" y="3373250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3" name="Picture 9" descr="paramecium%20caudatum1">
            <a:extLst>
              <a:ext uri="{FF2B5EF4-FFF2-40B4-BE49-F238E27FC236}">
                <a16:creationId xmlns:a16="http://schemas.microsoft.com/office/drawing/2014/main" id="{BCA1D3CA-A7FA-9BE5-9269-B953FCAC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83" y="1369344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040B5728-63ED-81CC-46C4-CE92D780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336" y="3385656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8" name="Picture 12" descr="paramecium_bursaria2">
            <a:extLst>
              <a:ext uri="{FF2B5EF4-FFF2-40B4-BE49-F238E27FC236}">
                <a16:creationId xmlns:a16="http://schemas.microsoft.com/office/drawing/2014/main" id="{35A261A4-1E9F-C837-8466-35ECD25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54" y="1384627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52D19862-3651-6B4A-47F6-A05E7D08C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173" y="3385654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15FDF-7366-F459-EB94-E3A1A6F54803}"/>
              </a:ext>
            </a:extLst>
          </p:cNvPr>
          <p:cNvSpPr/>
          <p:nvPr/>
        </p:nvSpPr>
        <p:spPr>
          <a:xfrm>
            <a:off x="1282315" y="4035996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paramecium%20caudatum1">
            <a:extLst>
              <a:ext uri="{FF2B5EF4-FFF2-40B4-BE49-F238E27FC236}">
                <a16:creationId xmlns:a16="http://schemas.microsoft.com/office/drawing/2014/main" id="{E6D4F398-CA25-BC4B-5A90-177548DE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04" y="1388152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8D69FDF6-0BA8-2AFC-9933-DD2121109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157" y="3404464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1" name="Picture 23" descr="scan002">
            <a:extLst>
              <a:ext uri="{FF2B5EF4-FFF2-40B4-BE49-F238E27FC236}">
                <a16:creationId xmlns:a16="http://schemas.microsoft.com/office/drawing/2014/main" id="{44D016BF-8AFA-7A71-FF2A-14C01E811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14334" r="62041"/>
          <a:stretch/>
        </p:blipFill>
        <p:spPr bwMode="auto">
          <a:xfrm>
            <a:off x="1148266" y="4137245"/>
            <a:ext cx="3095854" cy="195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3" descr="scan002">
            <a:extLst>
              <a:ext uri="{FF2B5EF4-FFF2-40B4-BE49-F238E27FC236}">
                <a16:creationId xmlns:a16="http://schemas.microsoft.com/office/drawing/2014/main" id="{2D74FF0A-60CE-FEE1-E7F1-702B361DD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9" t="11388" r="15424" b="4735"/>
          <a:stretch/>
        </p:blipFill>
        <p:spPr bwMode="auto">
          <a:xfrm>
            <a:off x="8358030" y="4113061"/>
            <a:ext cx="2373129" cy="191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 descr="scan002">
            <a:extLst>
              <a:ext uri="{FF2B5EF4-FFF2-40B4-BE49-F238E27FC236}">
                <a16:creationId xmlns:a16="http://schemas.microsoft.com/office/drawing/2014/main" id="{03D6F391-B6C2-C42D-58B3-C9F847338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8" t="25681" r="1523" b="53904"/>
          <a:stretch/>
        </p:blipFill>
        <p:spPr bwMode="auto">
          <a:xfrm>
            <a:off x="9620837" y="4137245"/>
            <a:ext cx="1082085" cy="46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can002">
            <a:extLst>
              <a:ext uri="{FF2B5EF4-FFF2-40B4-BE49-F238E27FC236}">
                <a16:creationId xmlns:a16="http://schemas.microsoft.com/office/drawing/2014/main" id="{B67124A7-A504-A6F3-8EC7-2D8ACD0A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25107" r="47092" b="53485"/>
          <a:stretch/>
        </p:blipFill>
        <p:spPr bwMode="auto">
          <a:xfrm>
            <a:off x="3105497" y="4113235"/>
            <a:ext cx="1138623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D999AA-104B-2A0C-939E-D5DDEE93516D}"/>
              </a:ext>
            </a:extLst>
          </p:cNvPr>
          <p:cNvSpPr/>
          <p:nvPr/>
        </p:nvSpPr>
        <p:spPr>
          <a:xfrm>
            <a:off x="953112" y="4018521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A41EE-5A3A-018E-F429-22408F6A0229}"/>
              </a:ext>
            </a:extLst>
          </p:cNvPr>
          <p:cNvSpPr/>
          <p:nvPr/>
        </p:nvSpPr>
        <p:spPr>
          <a:xfrm>
            <a:off x="8168669" y="4018521"/>
            <a:ext cx="333834" cy="45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15">
            <a:extLst>
              <a:ext uri="{FF2B5EF4-FFF2-40B4-BE49-F238E27FC236}">
                <a16:creationId xmlns:a16="http://schemas.microsoft.com/office/drawing/2014/main" id="{D53998C5-AF08-FFCE-BA71-B06ECB331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525" y="4312066"/>
            <a:ext cx="1082085" cy="4544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6D6503F-7B44-E349-268C-59CC4E121093}"/>
              </a:ext>
            </a:extLst>
          </p:cNvPr>
          <p:cNvSpPr txBox="1">
            <a:spLocks/>
          </p:cNvSpPr>
          <p:nvPr/>
        </p:nvSpPr>
        <p:spPr>
          <a:xfrm>
            <a:off x="4653171" y="4192761"/>
            <a:ext cx="342081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Species coexisted below each species’ respective individual carrying capacity. </a:t>
            </a:r>
            <a:endParaRPr lang="en-US" sz="2200" i="1" dirty="0"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3AA7F4-EC9E-B987-6EB4-AE9A31AA907A}"/>
              </a:ext>
            </a:extLst>
          </p:cNvPr>
          <p:cNvSpPr txBox="1"/>
          <p:nvPr/>
        </p:nvSpPr>
        <p:spPr>
          <a:xfrm>
            <a:off x="616824" y="152847"/>
            <a:ext cx="40363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Competitive exclusion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2A7932-5CD3-13D7-53F2-09E2503800A9}"/>
              </a:ext>
            </a:extLst>
          </p:cNvPr>
          <p:cNvSpPr txBox="1"/>
          <p:nvPr/>
        </p:nvSpPr>
        <p:spPr>
          <a:xfrm>
            <a:off x="6719304" y="403039"/>
            <a:ext cx="5330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Coexistence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25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" y="1369344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67" y="3373250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3" name="Picture 9" descr="paramecium%20caudatum1">
            <a:extLst>
              <a:ext uri="{FF2B5EF4-FFF2-40B4-BE49-F238E27FC236}">
                <a16:creationId xmlns:a16="http://schemas.microsoft.com/office/drawing/2014/main" id="{BCA1D3CA-A7FA-9BE5-9269-B953FCAC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83" y="1369344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040B5728-63ED-81CC-46C4-CE92D780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336" y="3385656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8" name="Picture 12" descr="paramecium_bursaria2">
            <a:extLst>
              <a:ext uri="{FF2B5EF4-FFF2-40B4-BE49-F238E27FC236}">
                <a16:creationId xmlns:a16="http://schemas.microsoft.com/office/drawing/2014/main" id="{35A261A4-1E9F-C837-8466-35ECD25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54" y="1384627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52D19862-3651-6B4A-47F6-A05E7D08C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173" y="3385654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15FDF-7366-F459-EB94-E3A1A6F54803}"/>
              </a:ext>
            </a:extLst>
          </p:cNvPr>
          <p:cNvSpPr/>
          <p:nvPr/>
        </p:nvSpPr>
        <p:spPr>
          <a:xfrm>
            <a:off x="1282315" y="4035996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paramecium%20caudatum1">
            <a:extLst>
              <a:ext uri="{FF2B5EF4-FFF2-40B4-BE49-F238E27FC236}">
                <a16:creationId xmlns:a16="http://schemas.microsoft.com/office/drawing/2014/main" id="{E6D4F398-CA25-BC4B-5A90-177548DE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04" y="1388152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8D69FDF6-0BA8-2AFC-9933-DD2121109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157" y="3404464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1" name="Picture 23" descr="scan002">
            <a:extLst>
              <a:ext uri="{FF2B5EF4-FFF2-40B4-BE49-F238E27FC236}">
                <a16:creationId xmlns:a16="http://schemas.microsoft.com/office/drawing/2014/main" id="{44D016BF-8AFA-7A71-FF2A-14C01E811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14334" r="62041"/>
          <a:stretch/>
        </p:blipFill>
        <p:spPr bwMode="auto">
          <a:xfrm>
            <a:off x="1148266" y="4137245"/>
            <a:ext cx="3095854" cy="195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3" descr="scan002">
            <a:extLst>
              <a:ext uri="{FF2B5EF4-FFF2-40B4-BE49-F238E27FC236}">
                <a16:creationId xmlns:a16="http://schemas.microsoft.com/office/drawing/2014/main" id="{2D74FF0A-60CE-FEE1-E7F1-702B361DD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9" t="11388" r="15424" b="4735"/>
          <a:stretch/>
        </p:blipFill>
        <p:spPr bwMode="auto">
          <a:xfrm>
            <a:off x="8358030" y="4113061"/>
            <a:ext cx="2373129" cy="191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 descr="scan002">
            <a:extLst>
              <a:ext uri="{FF2B5EF4-FFF2-40B4-BE49-F238E27FC236}">
                <a16:creationId xmlns:a16="http://schemas.microsoft.com/office/drawing/2014/main" id="{03D6F391-B6C2-C42D-58B3-C9F847338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8" t="25681" r="1523" b="53904"/>
          <a:stretch/>
        </p:blipFill>
        <p:spPr bwMode="auto">
          <a:xfrm>
            <a:off x="9620837" y="4137245"/>
            <a:ext cx="1082085" cy="46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can002">
            <a:extLst>
              <a:ext uri="{FF2B5EF4-FFF2-40B4-BE49-F238E27FC236}">
                <a16:creationId xmlns:a16="http://schemas.microsoft.com/office/drawing/2014/main" id="{B67124A7-A504-A6F3-8EC7-2D8ACD0A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25107" r="47092" b="53485"/>
          <a:stretch/>
        </p:blipFill>
        <p:spPr bwMode="auto">
          <a:xfrm>
            <a:off x="3105497" y="4113235"/>
            <a:ext cx="1138623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D999AA-104B-2A0C-939E-D5DDEE93516D}"/>
              </a:ext>
            </a:extLst>
          </p:cNvPr>
          <p:cNvSpPr/>
          <p:nvPr/>
        </p:nvSpPr>
        <p:spPr>
          <a:xfrm>
            <a:off x="953112" y="4018521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A41EE-5A3A-018E-F429-22408F6A0229}"/>
              </a:ext>
            </a:extLst>
          </p:cNvPr>
          <p:cNvSpPr/>
          <p:nvPr/>
        </p:nvSpPr>
        <p:spPr>
          <a:xfrm>
            <a:off x="8168669" y="4018521"/>
            <a:ext cx="333834" cy="45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EE4C8-D541-D424-9D23-B1EFB12BDFF9}"/>
              </a:ext>
            </a:extLst>
          </p:cNvPr>
          <p:cNvSpPr txBox="1"/>
          <p:nvPr/>
        </p:nvSpPr>
        <p:spPr>
          <a:xfrm>
            <a:off x="616824" y="152847"/>
            <a:ext cx="40363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Competitive exclusion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110F8-ED90-6D74-7D69-AA8B33984220}"/>
              </a:ext>
            </a:extLst>
          </p:cNvPr>
          <p:cNvSpPr txBox="1"/>
          <p:nvPr/>
        </p:nvSpPr>
        <p:spPr>
          <a:xfrm>
            <a:off x="6719304" y="403039"/>
            <a:ext cx="5330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Coexistence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ine 15">
            <a:extLst>
              <a:ext uri="{FF2B5EF4-FFF2-40B4-BE49-F238E27FC236}">
                <a16:creationId xmlns:a16="http://schemas.microsoft.com/office/drawing/2014/main" id="{E3FF9BDE-82E8-BDEA-05B6-D9B749DF1ED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6525" y="4312066"/>
            <a:ext cx="1082085" cy="45441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122486-5F50-8B3C-228F-FA2FAAA62072}"/>
              </a:ext>
            </a:extLst>
          </p:cNvPr>
          <p:cNvSpPr txBox="1">
            <a:spLocks/>
          </p:cNvSpPr>
          <p:nvPr/>
        </p:nvSpPr>
        <p:spPr>
          <a:xfrm>
            <a:off x="4653171" y="4192761"/>
            <a:ext cx="342081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Species coexisted below each species’ respective individual carrying capacity. </a:t>
            </a:r>
            <a:endParaRPr lang="en-US" sz="2200" i="1" dirty="0">
              <a:cs typeface="Calibri" panose="020F050202020403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F7A791-D45C-32B9-4F21-5D9F1E18996A}"/>
              </a:ext>
            </a:extLst>
          </p:cNvPr>
          <p:cNvSpPr txBox="1">
            <a:spLocks/>
          </p:cNvSpPr>
          <p:nvPr/>
        </p:nvSpPr>
        <p:spPr>
          <a:xfrm>
            <a:off x="4152198" y="5883375"/>
            <a:ext cx="42956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>
                <a:cs typeface="Calibri" panose="020F0502020204030204" pitchFamily="34" charset="0"/>
              </a:rPr>
              <a:t>The two coexisting species were largely partitioned in space. </a:t>
            </a:r>
            <a:r>
              <a:rPr lang="en-US" sz="2200" i="1" dirty="0">
                <a:cs typeface="Calibri" panose="020F0502020204030204" pitchFamily="34" charset="0"/>
              </a:rPr>
              <a:t>P. </a:t>
            </a:r>
            <a:r>
              <a:rPr lang="en-US" sz="2200" i="1" dirty="0" err="1">
                <a:cs typeface="Calibri" panose="020F0502020204030204" pitchFamily="34" charset="0"/>
              </a:rPr>
              <a:t>bursaria</a:t>
            </a:r>
            <a:r>
              <a:rPr lang="en-US" sz="2200" i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ate yeast at the bottom and </a:t>
            </a:r>
            <a:r>
              <a:rPr lang="en-US" sz="2200" i="1" dirty="0">
                <a:cs typeface="Calibri" panose="020F0502020204030204" pitchFamily="34" charset="0"/>
              </a:rPr>
              <a:t>P. </a:t>
            </a:r>
            <a:r>
              <a:rPr lang="en-US" sz="2200" i="1" dirty="0" err="1">
                <a:cs typeface="Calibri" panose="020F0502020204030204" pitchFamily="34" charset="0"/>
              </a:rPr>
              <a:t>caudatum</a:t>
            </a:r>
            <a:r>
              <a:rPr lang="en-US" sz="2200" i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consumed bacteria suspended in the medium.</a:t>
            </a:r>
          </a:p>
        </p:txBody>
      </p:sp>
    </p:spTree>
    <p:extLst>
      <p:ext uri="{BB962C8B-B14F-4D97-AF65-F5344CB8AC3E}">
        <p14:creationId xmlns:p14="http://schemas.microsoft.com/office/powerpoint/2010/main" val="27261275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F7398A6-0756-A250-AD43-B01C0D8D1D3B}"/>
              </a:ext>
            </a:extLst>
          </p:cNvPr>
          <p:cNvGrpSpPr/>
          <p:nvPr/>
        </p:nvGrpSpPr>
        <p:grpSpPr>
          <a:xfrm>
            <a:off x="9089589" y="235050"/>
            <a:ext cx="2770488" cy="5875223"/>
            <a:chOff x="-1014348" y="1482556"/>
            <a:chExt cx="3361387" cy="6630635"/>
          </a:xfrm>
        </p:grpSpPr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817D61BA-772D-EE2D-ACDB-D4F8E020422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80950" y="4144095"/>
              <a:ext cx="891831" cy="770402"/>
            </a:xfrm>
            <a:prstGeom prst="curvedConnector3">
              <a:avLst>
                <a:gd name="adj1" fmla="val 27237"/>
              </a:avLst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0CBC206-B4BF-4CFC-6CC5-066A18D277E2}"/>
                </a:ext>
              </a:extLst>
            </p:cNvPr>
            <p:cNvSpPr/>
            <p:nvPr/>
          </p:nvSpPr>
          <p:spPr>
            <a:xfrm>
              <a:off x="-982243" y="1482557"/>
              <a:ext cx="2479160" cy="2764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fish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68F1562B-E790-53A7-01DC-0CB313C5C7E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rot="16200000" flipH="1">
              <a:off x="1403312" y="2968157"/>
              <a:ext cx="770632" cy="583422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CC76F026-0C3F-7B71-44B0-557EE3FA95FA}"/>
                </a:ext>
              </a:extLst>
            </p:cNvPr>
            <p:cNvCxnSpPr>
              <a:cxnSpLocks/>
              <a:stCxn id="37" idx="0"/>
              <a:endCxn id="37" idx="3"/>
            </p:cNvCxnSpPr>
            <p:nvPr/>
          </p:nvCxnSpPr>
          <p:spPr>
            <a:xfrm rot="16200000" flipH="1">
              <a:off x="181336" y="4910180"/>
              <a:ext cx="1382441" cy="1257937"/>
            </a:xfrm>
            <a:prstGeom prst="curvedConnector4">
              <a:avLst>
                <a:gd name="adj1" fmla="val -18662"/>
                <a:gd name="adj2" fmla="val 13361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E19C978D-4B16-86E5-A894-BC63D1108B28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rot="5400000" flipH="1" flipV="1">
              <a:off x="430254" y="4429519"/>
              <a:ext cx="2701120" cy="1132450"/>
            </a:xfrm>
            <a:prstGeom prst="curvedConnector4">
              <a:avLst>
                <a:gd name="adj1" fmla="val 1026"/>
                <a:gd name="adj2" fmla="val 124492"/>
              </a:avLst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9FA117-951D-4AEF-5EBA-1611CC71D216}"/>
                </a:ext>
              </a:extLst>
            </p:cNvPr>
            <p:cNvSpPr/>
            <p:nvPr/>
          </p:nvSpPr>
          <p:spPr>
            <a:xfrm>
              <a:off x="-1014348" y="4847929"/>
              <a:ext cx="2515874" cy="276488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shark</a:t>
              </a:r>
            </a:p>
            <a:p>
              <a:pPr algn="ctr"/>
              <a:r>
                <a:rPr lang="en-US" dirty="0"/>
                <a:t>(y)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72D5BB-FC0F-C86E-8FA3-AB98D006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085" y="1598490"/>
              <a:ext cx="344710" cy="3693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170543B-1EBE-837E-C770-11455A05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0339" y="3435633"/>
              <a:ext cx="266700" cy="4191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555503-57ED-7AD7-DF38-8AEFB4354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138" y="7695525"/>
              <a:ext cx="254000" cy="317500"/>
            </a:xfrm>
            <a:prstGeom prst="rect">
              <a:avLst/>
            </a:prstGeom>
          </p:spPr>
        </p:pic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C27B07B9-80EA-9795-8969-7B7500D3B5B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rot="16200000" flipH="1">
              <a:off x="498475" y="1241418"/>
              <a:ext cx="767259" cy="1249536"/>
            </a:xfrm>
            <a:prstGeom prst="curvedConnector4">
              <a:avLst>
                <a:gd name="adj1" fmla="val -33625"/>
                <a:gd name="adj2" fmla="val 12143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FFA5FF-6790-96D5-B97E-7D044DD79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9052" y="4777517"/>
              <a:ext cx="190500" cy="342900"/>
            </a:xfrm>
            <a:prstGeom prst="rect">
              <a:avLst/>
            </a:prstGeom>
          </p:spPr>
        </p:pic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6AC34DEE-31F2-E2D1-762B-A64A0644D2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2879" y="7871482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EE4C8-D541-D424-9D23-B1EFB12BDFF9}"/>
              </a:ext>
            </a:extLst>
          </p:cNvPr>
          <p:cNvSpPr txBox="1"/>
          <p:nvPr/>
        </p:nvSpPr>
        <p:spPr>
          <a:xfrm>
            <a:off x="235648" y="235050"/>
            <a:ext cx="37346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Gause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also demonstrated real-life predator-prey cycles with his experiments:</a:t>
            </a:r>
            <a:endParaRPr lang="en-US" sz="30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7B4DA65-0DFE-E0CF-1A2E-F4F47C0A2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024" y="3483822"/>
            <a:ext cx="3619687" cy="3374178"/>
          </a:xfrm>
          <a:prstGeom prst="rect">
            <a:avLst/>
          </a:prstGeom>
        </p:spPr>
      </p:pic>
      <p:pic>
        <p:nvPicPr>
          <p:cNvPr id="28" name="Picture 6" descr="parameciumdrop9_300">
            <a:extLst>
              <a:ext uri="{FF2B5EF4-FFF2-40B4-BE49-F238E27FC236}">
                <a16:creationId xmlns:a16="http://schemas.microsoft.com/office/drawing/2014/main" id="{4AF8E9D3-8229-1D30-A722-DBE482E7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89" y="3293287"/>
            <a:ext cx="2062462" cy="17118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7">
            <a:extLst>
              <a:ext uri="{FF2B5EF4-FFF2-40B4-BE49-F238E27FC236}">
                <a16:creationId xmlns:a16="http://schemas.microsoft.com/office/drawing/2014/main" id="{60CF43CA-F4D7-B22E-BBEA-7D69F0F49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087" y="4909138"/>
            <a:ext cx="15874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b="1" i="1" dirty="0"/>
              <a:t>Paramecium aurelia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67BB58-9C24-064A-F420-148E5B40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256" y="259144"/>
            <a:ext cx="1947230" cy="19472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7">
            <a:extLst>
              <a:ext uri="{FF2B5EF4-FFF2-40B4-BE49-F238E27FC236}">
                <a16:creationId xmlns:a16="http://schemas.microsoft.com/office/drawing/2014/main" id="{B3E92FB1-ED5E-4F98-16D9-6AEF63205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8985" y="2042103"/>
            <a:ext cx="1694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b="1" i="1" dirty="0"/>
              <a:t>Saccharomyces </a:t>
            </a:r>
            <a:r>
              <a:rPr lang="en-US" b="1" i="1" dirty="0" err="1"/>
              <a:t>exiguus</a:t>
            </a:r>
            <a:endParaRPr lang="en-US" b="1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82FBCC-8832-E8D1-6700-612412D03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1291" y="297087"/>
            <a:ext cx="4855867" cy="30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38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-152400" y="295253"/>
            <a:ext cx="1234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Sometimes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are all you need to ensure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a competitive environment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Kerr et al. 2002. </a:t>
            </a:r>
            <a:r>
              <a:rPr lang="en-US" sz="1800" i="1" dirty="0"/>
              <a:t>Nature.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75AEC4-34A7-48A6-A0B7-1EB125D8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04950"/>
            <a:ext cx="4572587" cy="4999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62837-CAD5-FC20-764A-20771094C754}"/>
              </a:ext>
            </a:extLst>
          </p:cNvPr>
          <p:cNvSpPr txBox="1"/>
          <p:nvPr/>
        </p:nvSpPr>
        <p:spPr>
          <a:xfrm>
            <a:off x="5562601" y="1679280"/>
            <a:ext cx="638175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Kerr et al. modeled a community of 3 strains of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E. coli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overlapping resource requirements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(C,R, and S), occupying distinct spatial patches in a metapopulation.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They produced simulations allowing for a perfectly mixed population (global neighborhood), or a population in which dispersal (mixing) happened only locally. allowed to disperse only locally.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interactions allowed for the coexistence of all three strains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(in theory). Experimentally?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C3C48-4494-125A-70E7-D7874F64B791}"/>
              </a:ext>
            </a:extLst>
          </p:cNvPr>
          <p:cNvSpPr/>
          <p:nvPr/>
        </p:nvSpPr>
        <p:spPr>
          <a:xfrm>
            <a:off x="5648672" y="3429000"/>
            <a:ext cx="6381750" cy="3204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180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-152400" y="295253"/>
            <a:ext cx="1234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Sometimes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are all you need to ensure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a competitive environment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Kerr et al. 2002. </a:t>
            </a:r>
            <a:r>
              <a:rPr lang="en-US" sz="1800" i="1" dirty="0"/>
              <a:t>Nature.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75AEC4-34A7-48A6-A0B7-1EB125D8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04950"/>
            <a:ext cx="4572587" cy="4999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62837-CAD5-FC20-764A-20771094C754}"/>
              </a:ext>
            </a:extLst>
          </p:cNvPr>
          <p:cNvSpPr txBox="1"/>
          <p:nvPr/>
        </p:nvSpPr>
        <p:spPr>
          <a:xfrm>
            <a:off x="5562601" y="1679280"/>
            <a:ext cx="6381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Kerr et al. modeled a community of 3 strains of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E. coli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overlapping resource requirements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(C,R, and S), occupying distinct spatial patches in a metapopulation.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They produced simulations allowing for a perfectly mixed population (global neighborhood), or a population in which dispersal (mixing) happened only locally.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interactions allowed for the coexistence of all three strains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(in theory). Experimentally?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33E36-2EC1-C2CA-7425-2A575871A01E}"/>
              </a:ext>
            </a:extLst>
          </p:cNvPr>
          <p:cNvSpPr/>
          <p:nvPr/>
        </p:nvSpPr>
        <p:spPr>
          <a:xfrm>
            <a:off x="5678652" y="5316611"/>
            <a:ext cx="6381750" cy="1077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38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-152400" y="295253"/>
            <a:ext cx="12344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Sometimes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are all you need to ensure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a competitive environment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Kerr et al. 2002. </a:t>
            </a:r>
            <a:r>
              <a:rPr lang="en-US" sz="1800" i="1" dirty="0"/>
              <a:t>Nature.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75AEC4-34A7-48A6-A0B7-1EB125D8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04950"/>
            <a:ext cx="4572587" cy="4999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962837-CAD5-FC20-764A-20771094C754}"/>
              </a:ext>
            </a:extLst>
          </p:cNvPr>
          <p:cNvSpPr txBox="1"/>
          <p:nvPr/>
        </p:nvSpPr>
        <p:spPr>
          <a:xfrm>
            <a:off x="5562601" y="1679280"/>
            <a:ext cx="638175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authors modeled a community of 3 strains of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E. coli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overlapping resource requirements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(C,R, and S), occupying distinct spatial patches in a metapopulation.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They produced simulations allowing for a perfectly mixed population (global neighborhood), or a population in which dispersal (mixing) happened only locally.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interactions allowed for the coexistence of all three strains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(in theory). What about experimentally?</a:t>
            </a:r>
          </a:p>
        </p:txBody>
      </p:sp>
    </p:spTree>
    <p:extLst>
      <p:ext uri="{BB962C8B-B14F-4D97-AF65-F5344CB8AC3E}">
        <p14:creationId xmlns:p14="http://schemas.microsoft.com/office/powerpoint/2010/main" val="2121107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Kerr et al. 2002. </a:t>
            </a:r>
            <a:r>
              <a:rPr lang="en-US" sz="1800" i="1" dirty="0"/>
              <a:t>Nature.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75AEC4-34A7-48A6-A0B7-1EB125D8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504950"/>
            <a:ext cx="4572587" cy="499936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E0400E2-83E7-FDAA-BDD5-5AF128D4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552" y="1372471"/>
            <a:ext cx="2759304" cy="535305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17A81AC-BA05-1E9B-F6CE-D29DAAC50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683" y="1610810"/>
            <a:ext cx="3398265" cy="4893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EB345-0A4E-3BD5-299A-B92616E27022}"/>
              </a:ext>
            </a:extLst>
          </p:cNvPr>
          <p:cNvSpPr txBox="1"/>
          <p:nvPr/>
        </p:nvSpPr>
        <p:spPr>
          <a:xfrm>
            <a:off x="133350" y="295253"/>
            <a:ext cx="12058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Sometimes adding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(remember metapopulations!) is all you need to ensure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180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A24B96-2334-AF1B-014A-4ED52790094D}"/>
                  </a:ext>
                </a:extLst>
              </p:cNvPr>
              <p:cNvSpPr txBox="1"/>
              <p:nvPr/>
            </p:nvSpPr>
            <p:spPr>
              <a:xfrm>
                <a:off x="11570505" y="4698485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A24B96-2334-AF1B-014A-4ED527900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505" y="4698485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DA37BF5-6525-6BA1-18BC-16400F4A52E9}"/>
              </a:ext>
            </a:extLst>
          </p:cNvPr>
          <p:cNvSpPr txBox="1">
            <a:spLocks/>
          </p:cNvSpPr>
          <p:nvPr/>
        </p:nvSpPr>
        <p:spPr>
          <a:xfrm>
            <a:off x="0" y="6448936"/>
            <a:ext cx="2686401" cy="40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MacArthur 1968. </a:t>
            </a:r>
            <a:r>
              <a:rPr lang="en-US" sz="1800" i="1" dirty="0"/>
              <a:t>Ecology.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CE432-1960-2677-64E6-B958B1A0AE5D}"/>
              </a:ext>
            </a:extLst>
          </p:cNvPr>
          <p:cNvSpPr txBox="1"/>
          <p:nvPr/>
        </p:nvSpPr>
        <p:spPr>
          <a:xfrm>
            <a:off x="-30277" y="1483621"/>
            <a:ext cx="49817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a match of a species to a specific environmental condition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3B70D81-F9C8-B1E2-CE40-DC8099999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460" y="1918136"/>
            <a:ext cx="3397205" cy="492370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983AE0C-CB67-9D0E-8589-8E23D9618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303" y="1922531"/>
            <a:ext cx="3323157" cy="4936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1873E-562C-9A49-B380-5C650DBDFB53}"/>
              </a:ext>
            </a:extLst>
          </p:cNvPr>
          <p:cNvSpPr txBox="1"/>
          <p:nvPr/>
        </p:nvSpPr>
        <p:spPr>
          <a:xfrm>
            <a:off x="5382822" y="1056224"/>
            <a:ext cx="1624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Cape May Warbler</a:t>
            </a:r>
          </a:p>
        </p:txBody>
      </p:sp>
      <p:pic>
        <p:nvPicPr>
          <p:cNvPr id="95234" name="Picture 2" descr="Cape May Warbler Identification, All About Birds, Cornell Lab of Ornithology">
            <a:extLst>
              <a:ext uri="{FF2B5EF4-FFF2-40B4-BE49-F238E27FC236}">
                <a16:creationId xmlns:a16="http://schemas.microsoft.com/office/drawing/2014/main" id="{7732067E-B62B-E884-EAEF-2FD7BD03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72" y="960140"/>
            <a:ext cx="1364218" cy="10231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Photo gallery: Six pictures of Yellow-rumped Warbler - Page 2 of 6 -  BirdWatching">
            <a:extLst>
              <a:ext uri="{FF2B5EF4-FFF2-40B4-BE49-F238E27FC236}">
                <a16:creationId xmlns:a16="http://schemas.microsoft.com/office/drawing/2014/main" id="{2246A465-5928-1F14-F6CC-A95517E9B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654" y="880028"/>
            <a:ext cx="1082836" cy="12071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712F8-E928-FDD0-03E0-77FCD15429C4}"/>
              </a:ext>
            </a:extLst>
          </p:cNvPr>
          <p:cNvSpPr txBox="1"/>
          <p:nvPr/>
        </p:nvSpPr>
        <p:spPr>
          <a:xfrm>
            <a:off x="8613639" y="1143291"/>
            <a:ext cx="1624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Myrtle Warbler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9E1392-BD30-F377-4E0E-F117F04CFB57}"/>
              </a:ext>
            </a:extLst>
          </p:cNvPr>
          <p:cNvGrpSpPr/>
          <p:nvPr/>
        </p:nvGrpSpPr>
        <p:grpSpPr>
          <a:xfrm>
            <a:off x="277567" y="2918211"/>
            <a:ext cx="4711964" cy="3389736"/>
            <a:chOff x="461741" y="2880164"/>
            <a:chExt cx="4711964" cy="3389736"/>
          </a:xfrm>
        </p:grpSpPr>
        <p:pic>
          <p:nvPicPr>
            <p:cNvPr id="11" name="Picture 10" descr="Diagram, schematic&#10;&#10;Description automatically generated">
              <a:extLst>
                <a:ext uri="{FF2B5EF4-FFF2-40B4-BE49-F238E27FC236}">
                  <a16:creationId xmlns:a16="http://schemas.microsoft.com/office/drawing/2014/main" id="{F20A0591-7DE4-2863-61FC-2B6704E39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62" r="3383"/>
            <a:stretch/>
          </p:blipFill>
          <p:spPr>
            <a:xfrm>
              <a:off x="623802" y="2880164"/>
              <a:ext cx="4549903" cy="30744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958BA9-3223-E179-768A-189FD1D5F420}"/>
                    </a:ext>
                  </a:extLst>
                </p:cNvPr>
                <p:cNvSpPr txBox="1"/>
                <p:nvPr/>
              </p:nvSpPr>
              <p:spPr>
                <a:xfrm>
                  <a:off x="1589951" y="5562014"/>
                  <a:ext cx="718458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958BA9-3223-E179-768A-189FD1D5F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951" y="5562014"/>
                  <a:ext cx="718458" cy="707886"/>
                </a:xfrm>
                <a:prstGeom prst="rect">
                  <a:avLst/>
                </a:prstGeom>
                <a:blipFill>
                  <a:blip r:embed="rId9"/>
                  <a:stretch>
                    <a:fillRect l="-1724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C41C82-E12C-30B8-94E8-A6D128122817}"/>
                    </a:ext>
                  </a:extLst>
                </p:cNvPr>
                <p:cNvSpPr txBox="1"/>
                <p:nvPr/>
              </p:nvSpPr>
              <p:spPr>
                <a:xfrm>
                  <a:off x="3123682" y="2973911"/>
                  <a:ext cx="552967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9C41C82-E12C-30B8-94E8-A6D128122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3682" y="2973911"/>
                  <a:ext cx="552967" cy="584775"/>
                </a:xfrm>
                <a:prstGeom prst="rect">
                  <a:avLst/>
                </a:prstGeom>
                <a:blipFill>
                  <a:blip r:embed="rId10"/>
                  <a:stretch>
                    <a:fillRect l="-2222"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CB3B75-3C3E-0A0E-023A-B499BDBE79AF}"/>
                    </a:ext>
                  </a:extLst>
                </p:cNvPr>
                <p:cNvSpPr txBox="1"/>
                <p:nvPr/>
              </p:nvSpPr>
              <p:spPr>
                <a:xfrm>
                  <a:off x="3161783" y="3504614"/>
                  <a:ext cx="552967" cy="58477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5CB3B75-3C3E-0A0E-023A-B499BDBE79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783" y="3504614"/>
                  <a:ext cx="552967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2273" r="-227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FAD1A5-485D-EE0F-8825-31DABDF9054E}"/>
                    </a:ext>
                  </a:extLst>
                </p:cNvPr>
                <p:cNvSpPr txBox="1"/>
                <p:nvPr/>
              </p:nvSpPr>
              <p:spPr>
                <a:xfrm>
                  <a:off x="461741" y="4355592"/>
                  <a:ext cx="718458" cy="70788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FAD1A5-485D-EE0F-8825-31DABDF90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41" y="4355592"/>
                  <a:ext cx="718458" cy="707886"/>
                </a:xfrm>
                <a:prstGeom prst="rect">
                  <a:avLst/>
                </a:prstGeom>
                <a:blipFill>
                  <a:blip r:embed="rId12"/>
                  <a:stretch>
                    <a:fillRect l="-3509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82849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5238" name="Picture 6">
            <a:extLst>
              <a:ext uri="{FF2B5EF4-FFF2-40B4-BE49-F238E27FC236}">
                <a16:creationId xmlns:a16="http://schemas.microsoft.com/office/drawing/2014/main" id="{591E4DC8-36E7-59BF-131F-1F9FC24F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041" y="1933619"/>
            <a:ext cx="9051913" cy="42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Grant &amp; Grant 2006.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95240" name="Picture 8" descr="Peter and Rosemary Grant receive Royal Medal in Biology">
            <a:extLst>
              <a:ext uri="{FF2B5EF4-FFF2-40B4-BE49-F238E27FC236}">
                <a16:creationId xmlns:a16="http://schemas.microsoft.com/office/drawing/2014/main" id="{C385A4F7-3B71-F541-C443-15F73EAD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428115"/>
            <a:ext cx="2512694" cy="2057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6E5AF-32CE-DA41-FAE2-800695D9EBF9}"/>
              </a:ext>
            </a:extLst>
          </p:cNvPr>
          <p:cNvSpPr txBox="1"/>
          <p:nvPr/>
        </p:nvSpPr>
        <p:spPr>
          <a:xfrm>
            <a:off x="133350" y="1120676"/>
            <a:ext cx="45410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 displacement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similar species that live in the same geographical region and occupy similar niches differentiate in order to minimize niche overlap and avoid competitive exclusion.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38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Grant &amp; Grant 2006.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95240" name="Picture 8" descr="Peter and Rosemary Grant receive Royal Medal in Biology">
            <a:extLst>
              <a:ext uri="{FF2B5EF4-FFF2-40B4-BE49-F238E27FC236}">
                <a16:creationId xmlns:a16="http://schemas.microsoft.com/office/drawing/2014/main" id="{C385A4F7-3B71-F541-C443-15F73EAD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428115"/>
            <a:ext cx="2512694" cy="2057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6E5AF-32CE-DA41-FAE2-800695D9EBF9}"/>
              </a:ext>
            </a:extLst>
          </p:cNvPr>
          <p:cNvSpPr txBox="1"/>
          <p:nvPr/>
        </p:nvSpPr>
        <p:spPr>
          <a:xfrm>
            <a:off x="133350" y="1120676"/>
            <a:ext cx="45410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Calibri" panose="020F0502020204030204" pitchFamily="34" charset="0"/>
              </a:rPr>
              <a:t>Character displacement</a:t>
            </a:r>
            <a:r>
              <a:rPr lang="en-US" sz="2400" dirty="0">
                <a:cs typeface="Calibri" panose="020F0502020204030204" pitchFamily="34" charset="0"/>
              </a:rPr>
              <a:t>: </a:t>
            </a:r>
            <a:r>
              <a:rPr lang="en-US" sz="2400" b="0" i="0" dirty="0">
                <a:solidFill>
                  <a:srgbClr val="202122"/>
                </a:solidFill>
                <a:effectLst/>
                <a:cs typeface="Calibri" panose="020F0502020204030204" pitchFamily="34" charset="0"/>
              </a:rPr>
              <a:t>similar species that live in the same geographical region and occupy similar niches differentiate in order to minimize niche overlap and avoid competitive exclusion.</a:t>
            </a:r>
            <a:endParaRPr lang="en-US" sz="2400" dirty="0">
              <a:cs typeface="Calibri" panose="020F0502020204030204" pitchFamily="34" charset="0"/>
            </a:endParaRPr>
          </a:p>
        </p:txBody>
      </p:sp>
      <p:sp>
        <p:nvSpPr>
          <p:cNvPr id="2" name="AutoShape 3" descr="Catarina+Carreiro+113th+birthday">
            <a:extLst>
              <a:ext uri="{FF2B5EF4-FFF2-40B4-BE49-F238E27FC236}">
                <a16:creationId xmlns:a16="http://schemas.microsoft.com/office/drawing/2014/main" id="{4393B8B8-DB5A-5FDC-0B15-95CB6C73BB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71482" y="2180522"/>
            <a:ext cx="2419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utoShape 4" descr="Catarina+Carreiro+113th+birthday">
            <a:extLst>
              <a:ext uri="{FF2B5EF4-FFF2-40B4-BE49-F238E27FC236}">
                <a16:creationId xmlns:a16="http://schemas.microsoft.com/office/drawing/2014/main" id="{748F6974-2BE3-B9F5-6FE8-3232B29D5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0607" y="2466272"/>
            <a:ext cx="2419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A9267F9-88FF-585D-936D-6E9FE6FB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07" y="1432809"/>
            <a:ext cx="4105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67E5DA-847D-4926-96CF-7AB2B792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07" y="3795009"/>
            <a:ext cx="4105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E4DC75FE-8282-3FD1-E4A2-5C5F67B89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357" y="5966709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Resource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44668BF2-AE3C-AFBA-A9B1-43BBB860DAF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327976" y="4719728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Use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93452328-2739-C025-3039-72E41DD3832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313689" y="2351177"/>
            <a:ext cx="53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latin typeface="+mn-lt"/>
              </a:rPr>
              <a:t>Use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FAECDC27-67D7-581F-4E36-7987D5D06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7207" y="1280409"/>
            <a:ext cx="2057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C3CD6E1-10E5-E426-F923-31EBE9174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34007" y="2118609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AB34390E-66BF-6515-9E75-08B0F4DE0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1132" y="1089909"/>
            <a:ext cx="111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Species A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4B14A80-C07F-63FB-1FE9-239C7D351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007" y="1904297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  <a:latin typeface="+mn-lt"/>
              </a:rPr>
              <a:t>Species B</a:t>
            </a:r>
          </a:p>
        </p:txBody>
      </p:sp>
      <p:sp>
        <p:nvSpPr>
          <p:cNvPr id="15" name="Freeform 15" descr="Wide downward diagonal">
            <a:extLst>
              <a:ext uri="{FF2B5EF4-FFF2-40B4-BE49-F238E27FC236}">
                <a16:creationId xmlns:a16="http://schemas.microsoft.com/office/drawing/2014/main" id="{A8DD4678-3051-8819-5027-7E66D4F3DC75}"/>
              </a:ext>
            </a:extLst>
          </p:cNvPr>
          <p:cNvSpPr>
            <a:spLocks/>
          </p:cNvSpPr>
          <p:nvPr/>
        </p:nvSpPr>
        <p:spPr bwMode="auto">
          <a:xfrm>
            <a:off x="7738595" y="4938009"/>
            <a:ext cx="809625" cy="692150"/>
          </a:xfrm>
          <a:custGeom>
            <a:avLst/>
            <a:gdLst>
              <a:gd name="T0" fmla="*/ 2147483647 w 510"/>
              <a:gd name="T1" fmla="*/ 0 h 436"/>
              <a:gd name="T2" fmla="*/ 2147483647 w 510"/>
              <a:gd name="T3" fmla="*/ 2147483647 h 436"/>
              <a:gd name="T4" fmla="*/ 2147483647 w 510"/>
              <a:gd name="T5" fmla="*/ 2147483647 h 436"/>
              <a:gd name="T6" fmla="*/ 2147483647 w 510"/>
              <a:gd name="T7" fmla="*/ 2147483647 h 436"/>
              <a:gd name="T8" fmla="*/ 2147483647 w 510"/>
              <a:gd name="T9" fmla="*/ 2147483647 h 436"/>
              <a:gd name="T10" fmla="*/ 2147483647 w 510"/>
              <a:gd name="T11" fmla="*/ 2147483647 h 436"/>
              <a:gd name="T12" fmla="*/ 2147483647 w 510"/>
              <a:gd name="T13" fmla="*/ 2147483647 h 436"/>
              <a:gd name="T14" fmla="*/ 2147483647 w 510"/>
              <a:gd name="T15" fmla="*/ 2147483647 h 436"/>
              <a:gd name="T16" fmla="*/ 2147483647 w 510"/>
              <a:gd name="T17" fmla="*/ 2147483647 h 436"/>
              <a:gd name="T18" fmla="*/ 2147483647 w 510"/>
              <a:gd name="T19" fmla="*/ 2147483647 h 436"/>
              <a:gd name="T20" fmla="*/ 2147483647 w 510"/>
              <a:gd name="T21" fmla="*/ 2147483647 h 436"/>
              <a:gd name="T22" fmla="*/ 2147483647 w 510"/>
              <a:gd name="T23" fmla="*/ 2147483647 h 436"/>
              <a:gd name="T24" fmla="*/ 2147483647 w 510"/>
              <a:gd name="T25" fmla="*/ 2147483647 h 436"/>
              <a:gd name="T26" fmla="*/ 2147483647 w 510"/>
              <a:gd name="T27" fmla="*/ 2147483647 h 436"/>
              <a:gd name="T28" fmla="*/ 2147483647 w 510"/>
              <a:gd name="T29" fmla="*/ 2147483647 h 436"/>
              <a:gd name="T30" fmla="*/ 2147483647 w 510"/>
              <a:gd name="T31" fmla="*/ 2147483647 h 436"/>
              <a:gd name="T32" fmla="*/ 2147483647 w 510"/>
              <a:gd name="T33" fmla="*/ 2147483647 h 436"/>
              <a:gd name="T34" fmla="*/ 2147483647 w 510"/>
              <a:gd name="T35" fmla="*/ 2147483647 h 436"/>
              <a:gd name="T36" fmla="*/ 2147483647 w 510"/>
              <a:gd name="T37" fmla="*/ 2147483647 h 436"/>
              <a:gd name="T38" fmla="*/ 2147483647 w 510"/>
              <a:gd name="T39" fmla="*/ 2147483647 h 436"/>
              <a:gd name="T40" fmla="*/ 2147483647 w 510"/>
              <a:gd name="T41" fmla="*/ 2147483647 h 436"/>
              <a:gd name="T42" fmla="*/ 2147483647 w 510"/>
              <a:gd name="T43" fmla="*/ 2147483647 h 436"/>
              <a:gd name="T44" fmla="*/ 2147483647 w 510"/>
              <a:gd name="T45" fmla="*/ 2147483647 h 436"/>
              <a:gd name="T46" fmla="*/ 2147483647 w 510"/>
              <a:gd name="T47" fmla="*/ 2147483647 h 436"/>
              <a:gd name="T48" fmla="*/ 2147483647 w 510"/>
              <a:gd name="T49" fmla="*/ 2147483647 h 436"/>
              <a:gd name="T50" fmla="*/ 2147483647 w 510"/>
              <a:gd name="T51" fmla="*/ 2147483647 h 436"/>
              <a:gd name="T52" fmla="*/ 2147483647 w 510"/>
              <a:gd name="T53" fmla="*/ 2147483647 h 436"/>
              <a:gd name="T54" fmla="*/ 2147483647 w 510"/>
              <a:gd name="T55" fmla="*/ 0 h 4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10"/>
              <a:gd name="T85" fmla="*/ 0 h 436"/>
              <a:gd name="T86" fmla="*/ 510 w 510"/>
              <a:gd name="T87" fmla="*/ 436 h 4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10" h="436">
                <a:moveTo>
                  <a:pt x="264" y="0"/>
                </a:moveTo>
                <a:cubicBezTo>
                  <a:pt x="270" y="25"/>
                  <a:pt x="281" y="50"/>
                  <a:pt x="285" y="75"/>
                </a:cubicBezTo>
                <a:cubicBezTo>
                  <a:pt x="288" y="93"/>
                  <a:pt x="286" y="116"/>
                  <a:pt x="294" y="132"/>
                </a:cubicBezTo>
                <a:cubicBezTo>
                  <a:pt x="300" y="145"/>
                  <a:pt x="309" y="155"/>
                  <a:pt x="315" y="168"/>
                </a:cubicBezTo>
                <a:cubicBezTo>
                  <a:pt x="327" y="194"/>
                  <a:pt x="329" y="221"/>
                  <a:pt x="345" y="246"/>
                </a:cubicBezTo>
                <a:cubicBezTo>
                  <a:pt x="349" y="262"/>
                  <a:pt x="358" y="278"/>
                  <a:pt x="363" y="294"/>
                </a:cubicBezTo>
                <a:cubicBezTo>
                  <a:pt x="365" y="301"/>
                  <a:pt x="375" y="312"/>
                  <a:pt x="375" y="312"/>
                </a:cubicBezTo>
                <a:cubicBezTo>
                  <a:pt x="379" y="328"/>
                  <a:pt x="385" y="339"/>
                  <a:pt x="399" y="348"/>
                </a:cubicBezTo>
                <a:cubicBezTo>
                  <a:pt x="407" y="371"/>
                  <a:pt x="419" y="383"/>
                  <a:pt x="438" y="396"/>
                </a:cubicBezTo>
                <a:cubicBezTo>
                  <a:pt x="444" y="400"/>
                  <a:pt x="456" y="408"/>
                  <a:pt x="456" y="408"/>
                </a:cubicBezTo>
                <a:cubicBezTo>
                  <a:pt x="460" y="421"/>
                  <a:pt x="468" y="422"/>
                  <a:pt x="480" y="426"/>
                </a:cubicBezTo>
                <a:cubicBezTo>
                  <a:pt x="510" y="416"/>
                  <a:pt x="455" y="427"/>
                  <a:pt x="447" y="429"/>
                </a:cubicBezTo>
                <a:cubicBezTo>
                  <a:pt x="428" y="425"/>
                  <a:pt x="418" y="423"/>
                  <a:pt x="399" y="429"/>
                </a:cubicBezTo>
                <a:cubicBezTo>
                  <a:pt x="313" y="428"/>
                  <a:pt x="185" y="415"/>
                  <a:pt x="90" y="426"/>
                </a:cubicBezTo>
                <a:cubicBezTo>
                  <a:pt x="59" y="436"/>
                  <a:pt x="78" y="432"/>
                  <a:pt x="30" y="429"/>
                </a:cubicBezTo>
                <a:cubicBezTo>
                  <a:pt x="24" y="428"/>
                  <a:pt x="18" y="426"/>
                  <a:pt x="12" y="426"/>
                </a:cubicBezTo>
                <a:cubicBezTo>
                  <a:pt x="9" y="426"/>
                  <a:pt x="0" y="429"/>
                  <a:pt x="3" y="429"/>
                </a:cubicBezTo>
                <a:cubicBezTo>
                  <a:pt x="19" y="429"/>
                  <a:pt x="36" y="421"/>
                  <a:pt x="51" y="417"/>
                </a:cubicBezTo>
                <a:cubicBezTo>
                  <a:pt x="54" y="415"/>
                  <a:pt x="57" y="413"/>
                  <a:pt x="60" y="411"/>
                </a:cubicBezTo>
                <a:cubicBezTo>
                  <a:pt x="63" y="410"/>
                  <a:pt x="66" y="410"/>
                  <a:pt x="69" y="408"/>
                </a:cubicBezTo>
                <a:cubicBezTo>
                  <a:pt x="75" y="404"/>
                  <a:pt x="87" y="396"/>
                  <a:pt x="87" y="396"/>
                </a:cubicBezTo>
                <a:cubicBezTo>
                  <a:pt x="95" y="373"/>
                  <a:pt x="83" y="400"/>
                  <a:pt x="99" y="381"/>
                </a:cubicBezTo>
                <a:cubicBezTo>
                  <a:pt x="110" y="367"/>
                  <a:pt x="124" y="344"/>
                  <a:pt x="132" y="327"/>
                </a:cubicBezTo>
                <a:cubicBezTo>
                  <a:pt x="136" y="318"/>
                  <a:pt x="139" y="308"/>
                  <a:pt x="144" y="300"/>
                </a:cubicBezTo>
                <a:cubicBezTo>
                  <a:pt x="148" y="294"/>
                  <a:pt x="156" y="282"/>
                  <a:pt x="156" y="282"/>
                </a:cubicBezTo>
                <a:cubicBezTo>
                  <a:pt x="160" y="266"/>
                  <a:pt x="171" y="248"/>
                  <a:pt x="180" y="234"/>
                </a:cubicBezTo>
                <a:cubicBezTo>
                  <a:pt x="188" y="204"/>
                  <a:pt x="206" y="175"/>
                  <a:pt x="219" y="147"/>
                </a:cubicBezTo>
                <a:cubicBezTo>
                  <a:pt x="240" y="100"/>
                  <a:pt x="248" y="48"/>
                  <a:pt x="264" y="0"/>
                </a:cubicBezTo>
                <a:close/>
              </a:path>
            </a:pathLst>
          </a:custGeom>
          <a:pattFill prst="wdDn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D871F8F-8FD1-B3C3-C1D4-FB54055DC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8732" y="5204709"/>
            <a:ext cx="140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Competition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52D44341-02BB-379B-6485-CDFC2FCEF4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72007" y="5395209"/>
            <a:ext cx="1600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25FCA56C-B617-32CA-AE5D-ADB66313E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2807" y="6400097"/>
            <a:ext cx="9144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b="1">
                <a:latin typeface="+mn-lt"/>
              </a:rPr>
              <a:t>When niches overlap, competition results</a:t>
            </a:r>
          </a:p>
        </p:txBody>
      </p:sp>
    </p:spTree>
    <p:extLst>
      <p:ext uri="{BB962C8B-B14F-4D97-AF65-F5344CB8AC3E}">
        <p14:creationId xmlns:p14="http://schemas.microsoft.com/office/powerpoint/2010/main" val="245210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4721087"/>
            <a:ext cx="11303540" cy="1987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29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36EDDB-F4B4-A9D5-5AEA-B46A90BFC1C5}"/>
              </a:ext>
            </a:extLst>
          </p:cNvPr>
          <p:cNvSpPr txBox="1">
            <a:spLocks/>
          </p:cNvSpPr>
          <p:nvPr/>
        </p:nvSpPr>
        <p:spPr>
          <a:xfrm>
            <a:off x="0" y="6510405"/>
            <a:ext cx="3219450" cy="34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Grant &amp; Grant 2006.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95240" name="Picture 8" descr="Peter and Rosemary Grant receive Royal Medal in Biology">
            <a:extLst>
              <a:ext uri="{FF2B5EF4-FFF2-40B4-BE49-F238E27FC236}">
                <a16:creationId xmlns:a16="http://schemas.microsoft.com/office/drawing/2014/main" id="{C385A4F7-3B71-F541-C443-15F73EAD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4428115"/>
            <a:ext cx="2512694" cy="2057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B6E5AF-32CE-DA41-FAE2-800695D9EBF9}"/>
              </a:ext>
            </a:extLst>
          </p:cNvPr>
          <p:cNvSpPr txBox="1"/>
          <p:nvPr/>
        </p:nvSpPr>
        <p:spPr>
          <a:xfrm>
            <a:off x="133350" y="1120676"/>
            <a:ext cx="45410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Calibri" panose="020F0502020204030204" pitchFamily="34" charset="0"/>
              </a:rPr>
              <a:t>Character displacement</a:t>
            </a:r>
            <a:r>
              <a:rPr lang="en-US" sz="2400" dirty="0">
                <a:cs typeface="Calibri" panose="020F0502020204030204" pitchFamily="34" charset="0"/>
              </a:rPr>
              <a:t>: </a:t>
            </a:r>
            <a:r>
              <a:rPr lang="en-US" sz="2400" b="0" i="0" dirty="0">
                <a:solidFill>
                  <a:srgbClr val="202122"/>
                </a:solidFill>
                <a:effectLst/>
                <a:cs typeface="Calibri" panose="020F0502020204030204" pitchFamily="34" charset="0"/>
              </a:rPr>
              <a:t>similar species that live in the same geographical region and occupy similar niches differentiate in order to minimize niche overlap and avoid competitive exclusion.</a:t>
            </a:r>
            <a:endParaRPr lang="en-US" sz="2400" dirty="0">
              <a:cs typeface="Calibri" panose="020F0502020204030204" pitchFamily="34" charset="0"/>
            </a:endParaRPr>
          </a:p>
        </p:txBody>
      </p:sp>
      <p:sp>
        <p:nvSpPr>
          <p:cNvPr id="2" name="AutoShape 3" descr="Catarina+Carreiro+113th+birthday">
            <a:extLst>
              <a:ext uri="{FF2B5EF4-FFF2-40B4-BE49-F238E27FC236}">
                <a16:creationId xmlns:a16="http://schemas.microsoft.com/office/drawing/2014/main" id="{4393B8B8-DB5A-5FDC-0B15-95CB6C73BB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71482" y="2180522"/>
            <a:ext cx="2419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AutoShape 4" descr="Catarina+Carreiro+113th+birthday">
            <a:extLst>
              <a:ext uri="{FF2B5EF4-FFF2-40B4-BE49-F238E27FC236}">
                <a16:creationId xmlns:a16="http://schemas.microsoft.com/office/drawing/2014/main" id="{748F6974-2BE3-B9F5-6FE8-3232B29D5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0607" y="2466272"/>
            <a:ext cx="24193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A9267F9-88FF-585D-936D-6E9FE6FB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07" y="1432809"/>
            <a:ext cx="4105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67E5DA-847D-4926-96CF-7AB2B792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07" y="3795009"/>
            <a:ext cx="4105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E4DC75FE-8282-3FD1-E4A2-5C5F67B89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357" y="5966709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Resource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44668BF2-AE3C-AFBA-A9B1-43BBB860DAF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327976" y="4719728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latin typeface="+mn-lt"/>
              </a:rPr>
              <a:t>Use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93452328-2739-C025-3039-72E41DD3832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313689" y="2351177"/>
            <a:ext cx="53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latin typeface="+mn-lt"/>
              </a:rPr>
              <a:t>Use</a:t>
            </a: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FAECDC27-67D7-581F-4E36-7987D5D06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67207" y="1280409"/>
            <a:ext cx="20574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EC3CD6E1-10E5-E426-F923-31EBE91747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34007" y="2118609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AB34390E-66BF-6515-9E75-08B0F4DE0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1132" y="1089909"/>
            <a:ext cx="1117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Species A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94B14A80-C07F-63FB-1FE9-239C7D351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007" y="1904297"/>
            <a:ext cx="1104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8000"/>
                </a:solidFill>
                <a:latin typeface="+mn-lt"/>
              </a:rPr>
              <a:t>Species B</a:t>
            </a:r>
          </a:p>
        </p:txBody>
      </p:sp>
      <p:sp>
        <p:nvSpPr>
          <p:cNvPr id="15" name="Freeform 15" descr="Wide downward diagonal">
            <a:extLst>
              <a:ext uri="{FF2B5EF4-FFF2-40B4-BE49-F238E27FC236}">
                <a16:creationId xmlns:a16="http://schemas.microsoft.com/office/drawing/2014/main" id="{A8DD4678-3051-8819-5027-7E66D4F3DC75}"/>
              </a:ext>
            </a:extLst>
          </p:cNvPr>
          <p:cNvSpPr>
            <a:spLocks/>
          </p:cNvSpPr>
          <p:nvPr/>
        </p:nvSpPr>
        <p:spPr bwMode="auto">
          <a:xfrm>
            <a:off x="7738595" y="4938009"/>
            <a:ext cx="809625" cy="692150"/>
          </a:xfrm>
          <a:custGeom>
            <a:avLst/>
            <a:gdLst>
              <a:gd name="T0" fmla="*/ 2147483647 w 510"/>
              <a:gd name="T1" fmla="*/ 0 h 436"/>
              <a:gd name="T2" fmla="*/ 2147483647 w 510"/>
              <a:gd name="T3" fmla="*/ 2147483647 h 436"/>
              <a:gd name="T4" fmla="*/ 2147483647 w 510"/>
              <a:gd name="T5" fmla="*/ 2147483647 h 436"/>
              <a:gd name="T6" fmla="*/ 2147483647 w 510"/>
              <a:gd name="T7" fmla="*/ 2147483647 h 436"/>
              <a:gd name="T8" fmla="*/ 2147483647 w 510"/>
              <a:gd name="T9" fmla="*/ 2147483647 h 436"/>
              <a:gd name="T10" fmla="*/ 2147483647 w 510"/>
              <a:gd name="T11" fmla="*/ 2147483647 h 436"/>
              <a:gd name="T12" fmla="*/ 2147483647 w 510"/>
              <a:gd name="T13" fmla="*/ 2147483647 h 436"/>
              <a:gd name="T14" fmla="*/ 2147483647 w 510"/>
              <a:gd name="T15" fmla="*/ 2147483647 h 436"/>
              <a:gd name="T16" fmla="*/ 2147483647 w 510"/>
              <a:gd name="T17" fmla="*/ 2147483647 h 436"/>
              <a:gd name="T18" fmla="*/ 2147483647 w 510"/>
              <a:gd name="T19" fmla="*/ 2147483647 h 436"/>
              <a:gd name="T20" fmla="*/ 2147483647 w 510"/>
              <a:gd name="T21" fmla="*/ 2147483647 h 436"/>
              <a:gd name="T22" fmla="*/ 2147483647 w 510"/>
              <a:gd name="T23" fmla="*/ 2147483647 h 436"/>
              <a:gd name="T24" fmla="*/ 2147483647 w 510"/>
              <a:gd name="T25" fmla="*/ 2147483647 h 436"/>
              <a:gd name="T26" fmla="*/ 2147483647 w 510"/>
              <a:gd name="T27" fmla="*/ 2147483647 h 436"/>
              <a:gd name="T28" fmla="*/ 2147483647 w 510"/>
              <a:gd name="T29" fmla="*/ 2147483647 h 436"/>
              <a:gd name="T30" fmla="*/ 2147483647 w 510"/>
              <a:gd name="T31" fmla="*/ 2147483647 h 436"/>
              <a:gd name="T32" fmla="*/ 2147483647 w 510"/>
              <a:gd name="T33" fmla="*/ 2147483647 h 436"/>
              <a:gd name="T34" fmla="*/ 2147483647 w 510"/>
              <a:gd name="T35" fmla="*/ 2147483647 h 436"/>
              <a:gd name="T36" fmla="*/ 2147483647 w 510"/>
              <a:gd name="T37" fmla="*/ 2147483647 h 436"/>
              <a:gd name="T38" fmla="*/ 2147483647 w 510"/>
              <a:gd name="T39" fmla="*/ 2147483647 h 436"/>
              <a:gd name="T40" fmla="*/ 2147483647 w 510"/>
              <a:gd name="T41" fmla="*/ 2147483647 h 436"/>
              <a:gd name="T42" fmla="*/ 2147483647 w 510"/>
              <a:gd name="T43" fmla="*/ 2147483647 h 436"/>
              <a:gd name="T44" fmla="*/ 2147483647 w 510"/>
              <a:gd name="T45" fmla="*/ 2147483647 h 436"/>
              <a:gd name="T46" fmla="*/ 2147483647 w 510"/>
              <a:gd name="T47" fmla="*/ 2147483647 h 436"/>
              <a:gd name="T48" fmla="*/ 2147483647 w 510"/>
              <a:gd name="T49" fmla="*/ 2147483647 h 436"/>
              <a:gd name="T50" fmla="*/ 2147483647 w 510"/>
              <a:gd name="T51" fmla="*/ 2147483647 h 436"/>
              <a:gd name="T52" fmla="*/ 2147483647 w 510"/>
              <a:gd name="T53" fmla="*/ 2147483647 h 436"/>
              <a:gd name="T54" fmla="*/ 2147483647 w 510"/>
              <a:gd name="T55" fmla="*/ 0 h 4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510"/>
              <a:gd name="T85" fmla="*/ 0 h 436"/>
              <a:gd name="T86" fmla="*/ 510 w 510"/>
              <a:gd name="T87" fmla="*/ 436 h 4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510" h="436">
                <a:moveTo>
                  <a:pt x="264" y="0"/>
                </a:moveTo>
                <a:cubicBezTo>
                  <a:pt x="270" y="25"/>
                  <a:pt x="281" y="50"/>
                  <a:pt x="285" y="75"/>
                </a:cubicBezTo>
                <a:cubicBezTo>
                  <a:pt x="288" y="93"/>
                  <a:pt x="286" y="116"/>
                  <a:pt x="294" y="132"/>
                </a:cubicBezTo>
                <a:cubicBezTo>
                  <a:pt x="300" y="145"/>
                  <a:pt x="309" y="155"/>
                  <a:pt x="315" y="168"/>
                </a:cubicBezTo>
                <a:cubicBezTo>
                  <a:pt x="327" y="194"/>
                  <a:pt x="329" y="221"/>
                  <a:pt x="345" y="246"/>
                </a:cubicBezTo>
                <a:cubicBezTo>
                  <a:pt x="349" y="262"/>
                  <a:pt x="358" y="278"/>
                  <a:pt x="363" y="294"/>
                </a:cubicBezTo>
                <a:cubicBezTo>
                  <a:pt x="365" y="301"/>
                  <a:pt x="375" y="312"/>
                  <a:pt x="375" y="312"/>
                </a:cubicBezTo>
                <a:cubicBezTo>
                  <a:pt x="379" y="328"/>
                  <a:pt x="385" y="339"/>
                  <a:pt x="399" y="348"/>
                </a:cubicBezTo>
                <a:cubicBezTo>
                  <a:pt x="407" y="371"/>
                  <a:pt x="419" y="383"/>
                  <a:pt x="438" y="396"/>
                </a:cubicBezTo>
                <a:cubicBezTo>
                  <a:pt x="444" y="400"/>
                  <a:pt x="456" y="408"/>
                  <a:pt x="456" y="408"/>
                </a:cubicBezTo>
                <a:cubicBezTo>
                  <a:pt x="460" y="421"/>
                  <a:pt x="468" y="422"/>
                  <a:pt x="480" y="426"/>
                </a:cubicBezTo>
                <a:cubicBezTo>
                  <a:pt x="510" y="416"/>
                  <a:pt x="455" y="427"/>
                  <a:pt x="447" y="429"/>
                </a:cubicBezTo>
                <a:cubicBezTo>
                  <a:pt x="428" y="425"/>
                  <a:pt x="418" y="423"/>
                  <a:pt x="399" y="429"/>
                </a:cubicBezTo>
                <a:cubicBezTo>
                  <a:pt x="313" y="428"/>
                  <a:pt x="185" y="415"/>
                  <a:pt x="90" y="426"/>
                </a:cubicBezTo>
                <a:cubicBezTo>
                  <a:pt x="59" y="436"/>
                  <a:pt x="78" y="432"/>
                  <a:pt x="30" y="429"/>
                </a:cubicBezTo>
                <a:cubicBezTo>
                  <a:pt x="24" y="428"/>
                  <a:pt x="18" y="426"/>
                  <a:pt x="12" y="426"/>
                </a:cubicBezTo>
                <a:cubicBezTo>
                  <a:pt x="9" y="426"/>
                  <a:pt x="0" y="429"/>
                  <a:pt x="3" y="429"/>
                </a:cubicBezTo>
                <a:cubicBezTo>
                  <a:pt x="19" y="429"/>
                  <a:pt x="36" y="421"/>
                  <a:pt x="51" y="417"/>
                </a:cubicBezTo>
                <a:cubicBezTo>
                  <a:pt x="54" y="415"/>
                  <a:pt x="57" y="413"/>
                  <a:pt x="60" y="411"/>
                </a:cubicBezTo>
                <a:cubicBezTo>
                  <a:pt x="63" y="410"/>
                  <a:pt x="66" y="410"/>
                  <a:pt x="69" y="408"/>
                </a:cubicBezTo>
                <a:cubicBezTo>
                  <a:pt x="75" y="404"/>
                  <a:pt x="87" y="396"/>
                  <a:pt x="87" y="396"/>
                </a:cubicBezTo>
                <a:cubicBezTo>
                  <a:pt x="95" y="373"/>
                  <a:pt x="83" y="400"/>
                  <a:pt x="99" y="381"/>
                </a:cubicBezTo>
                <a:cubicBezTo>
                  <a:pt x="110" y="367"/>
                  <a:pt x="124" y="344"/>
                  <a:pt x="132" y="327"/>
                </a:cubicBezTo>
                <a:cubicBezTo>
                  <a:pt x="136" y="318"/>
                  <a:pt x="139" y="308"/>
                  <a:pt x="144" y="300"/>
                </a:cubicBezTo>
                <a:cubicBezTo>
                  <a:pt x="148" y="294"/>
                  <a:pt x="156" y="282"/>
                  <a:pt x="156" y="282"/>
                </a:cubicBezTo>
                <a:cubicBezTo>
                  <a:pt x="160" y="266"/>
                  <a:pt x="171" y="248"/>
                  <a:pt x="180" y="234"/>
                </a:cubicBezTo>
                <a:cubicBezTo>
                  <a:pt x="188" y="204"/>
                  <a:pt x="206" y="175"/>
                  <a:pt x="219" y="147"/>
                </a:cubicBezTo>
                <a:cubicBezTo>
                  <a:pt x="240" y="100"/>
                  <a:pt x="248" y="48"/>
                  <a:pt x="264" y="0"/>
                </a:cubicBezTo>
                <a:close/>
              </a:path>
            </a:pathLst>
          </a:custGeom>
          <a:pattFill prst="wdDnDi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2D871F8F-8FD1-B3C3-C1D4-FB54055DC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564" y="6460316"/>
            <a:ext cx="4517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>
                <a:latin typeface="+mn-lt"/>
              </a:rPr>
              <a:t>Character displacement forces niches apart.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49EF4D-29D3-6377-9FA7-2100F1D433B8}"/>
              </a:ext>
            </a:extLst>
          </p:cNvPr>
          <p:cNvCxnSpPr>
            <a:cxnSpLocks/>
          </p:cNvCxnSpPr>
          <p:nvPr/>
        </p:nvCxnSpPr>
        <p:spPr>
          <a:xfrm>
            <a:off x="7965476" y="4154773"/>
            <a:ext cx="3690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10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CE432-1960-2677-64E6-B958B1A0AE5D}"/>
              </a:ext>
            </a:extLst>
          </p:cNvPr>
          <p:cNvSpPr txBox="1"/>
          <p:nvPr/>
        </p:nvSpPr>
        <p:spPr>
          <a:xfrm>
            <a:off x="133350" y="1015394"/>
            <a:ext cx="54839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Often 10-25 large mammalian herbivores coexisting in the same African savanna!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B39C143-900B-1D2F-DDFA-07828806C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" b="1364"/>
          <a:stretch/>
        </p:blipFill>
        <p:spPr>
          <a:xfrm>
            <a:off x="5617302" y="837658"/>
            <a:ext cx="5483952" cy="6111322"/>
          </a:xfrm>
          <a:prstGeom prst="rect">
            <a:avLst/>
          </a:prstGeom>
        </p:spPr>
      </p:pic>
      <p:pic>
        <p:nvPicPr>
          <p:cNvPr id="105474" name="Picture 2">
            <a:extLst>
              <a:ext uri="{FF2B5EF4-FFF2-40B4-BE49-F238E27FC236}">
                <a16:creationId xmlns:a16="http://schemas.microsoft.com/office/drawing/2014/main" id="{4A4083B0-CA1C-6397-8052-FB8617152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831988" y="1981758"/>
            <a:ext cx="3397112" cy="474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484EFB-4F18-FF5E-0E84-FFAA8E2B2B69}"/>
              </a:ext>
            </a:extLst>
          </p:cNvPr>
          <p:cNvSpPr txBox="1">
            <a:spLocks/>
          </p:cNvSpPr>
          <p:nvPr/>
        </p:nvSpPr>
        <p:spPr>
          <a:xfrm>
            <a:off x="9355865" y="6403248"/>
            <a:ext cx="2838450" cy="31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Kartzinel</a:t>
            </a:r>
            <a:r>
              <a:rPr lang="en-US" sz="1800" dirty="0"/>
              <a:t> et al. 2015.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528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Niche partitioning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enables organisms to avoid competitive exclusion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CE432-1960-2677-64E6-B958B1A0AE5D}"/>
              </a:ext>
            </a:extLst>
          </p:cNvPr>
          <p:cNvSpPr txBox="1"/>
          <p:nvPr/>
        </p:nvSpPr>
        <p:spPr>
          <a:xfrm>
            <a:off x="591301" y="2010986"/>
            <a:ext cx="4568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Dietary overlap is higher in similar-sized mammals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B39C143-900B-1D2F-DDFA-07828806C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" b="1364"/>
          <a:stretch/>
        </p:blipFill>
        <p:spPr>
          <a:xfrm>
            <a:off x="5617302" y="837658"/>
            <a:ext cx="5483952" cy="611132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484EFB-4F18-FF5E-0E84-FFAA8E2B2B69}"/>
              </a:ext>
            </a:extLst>
          </p:cNvPr>
          <p:cNvSpPr txBox="1">
            <a:spLocks/>
          </p:cNvSpPr>
          <p:nvPr/>
        </p:nvSpPr>
        <p:spPr>
          <a:xfrm>
            <a:off x="9355865" y="6403248"/>
            <a:ext cx="2838450" cy="31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Kartzinel</a:t>
            </a:r>
            <a:r>
              <a:rPr lang="en-US" sz="1800" dirty="0"/>
              <a:t> et al. 2015.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F81913-A977-5F34-1CD9-EE68B6F27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2" y="2841983"/>
            <a:ext cx="5674269" cy="31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160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581150" y="238398"/>
            <a:ext cx="93045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to encompass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interacting species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/>
              <p:nvPr/>
            </p:nvSpPr>
            <p:spPr>
              <a:xfrm>
                <a:off x="663203" y="2178078"/>
                <a:ext cx="4592884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3" y="2178078"/>
                <a:ext cx="4592884" cy="935000"/>
              </a:xfrm>
              <a:prstGeom prst="rect">
                <a:avLst/>
              </a:prstGeom>
              <a:blipFill>
                <a:blip r:embed="rId2"/>
                <a:stretch>
                  <a:fillRect t="-1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BFFE0D-18A2-E0CD-8C8A-A61A7E833BCF}"/>
                  </a:ext>
                </a:extLst>
              </p:cNvPr>
              <p:cNvSpPr txBox="1"/>
              <p:nvPr/>
            </p:nvSpPr>
            <p:spPr>
              <a:xfrm>
                <a:off x="1072895" y="4497254"/>
                <a:ext cx="2147148" cy="14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Helvetica" pitchFamily="2" charset="0"/>
                  </a:rPr>
                  <a:t>vector of intrinsic growth rates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species</a:t>
                </a:r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BFFE0D-18A2-E0CD-8C8A-A61A7E83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5" y="4497254"/>
                <a:ext cx="2147148" cy="1468800"/>
              </a:xfrm>
              <a:prstGeom prst="rect">
                <a:avLst/>
              </a:prstGeom>
              <a:blipFill>
                <a:blip r:embed="rId3"/>
                <a:stretch>
                  <a:fillRect l="-1176" t="-3448" r="-4706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FBE89-6065-9A38-D4D9-832D53483698}"/>
                  </a:ext>
                </a:extLst>
              </p:cNvPr>
              <p:cNvSpPr txBox="1"/>
              <p:nvPr/>
            </p:nvSpPr>
            <p:spPr>
              <a:xfrm>
                <a:off x="1072895" y="3403332"/>
                <a:ext cx="459288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FBE89-6065-9A38-D4D9-832D5348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5" y="3403332"/>
                <a:ext cx="4592884" cy="461665"/>
              </a:xfrm>
              <a:prstGeom prst="rect">
                <a:avLst/>
              </a:prstGeom>
              <a:blipFill>
                <a:blip r:embed="rId4"/>
                <a:stretch>
                  <a:fillRect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CCC341D-1075-1C84-040D-F94764F8512D}"/>
              </a:ext>
            </a:extLst>
          </p:cNvPr>
          <p:cNvSpPr txBox="1"/>
          <p:nvPr/>
        </p:nvSpPr>
        <p:spPr>
          <a:xfrm>
            <a:off x="1153526" y="3429000"/>
            <a:ext cx="118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where</a:t>
            </a:r>
          </a:p>
          <a:p>
            <a:pPr algn="ctr"/>
            <a:endParaRPr lang="en-US" sz="2400" dirty="0"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C24178-B650-277C-413B-B076E503D798}"/>
              </a:ext>
            </a:extLst>
          </p:cNvPr>
          <p:cNvCxnSpPr>
            <a:cxnSpLocks/>
          </p:cNvCxnSpPr>
          <p:nvPr/>
        </p:nvCxnSpPr>
        <p:spPr>
          <a:xfrm flipH="1">
            <a:off x="2885676" y="3965982"/>
            <a:ext cx="244420" cy="430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D30906-4C97-7DC3-BAA6-3FD332CE40BB}"/>
              </a:ext>
            </a:extLst>
          </p:cNvPr>
          <p:cNvCxnSpPr>
            <a:cxnSpLocks/>
          </p:cNvCxnSpPr>
          <p:nvPr/>
        </p:nvCxnSpPr>
        <p:spPr>
          <a:xfrm>
            <a:off x="3880160" y="3947608"/>
            <a:ext cx="251279" cy="48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C65BA-7BF6-A94E-6FAC-50F537D595D2}"/>
                  </a:ext>
                </a:extLst>
              </p:cNvPr>
              <p:cNvSpPr txBox="1"/>
              <p:nvPr/>
            </p:nvSpPr>
            <p:spPr>
              <a:xfrm>
                <a:off x="3761223" y="4497254"/>
                <a:ext cx="214714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Helvetica" pitchFamily="2" charset="0"/>
                  </a:rPr>
                  <a:t>community matrix of interactions between species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C65BA-7BF6-A94E-6FAC-50F537D59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23" y="4497254"/>
                <a:ext cx="2147148" cy="1815882"/>
              </a:xfrm>
              <a:prstGeom prst="rect">
                <a:avLst/>
              </a:prstGeom>
              <a:blipFill>
                <a:blip r:embed="rId5"/>
                <a:stretch>
                  <a:fillRect l="-588"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BDD49-18CB-6CC7-8C28-5C3F083AB7FF}"/>
                  </a:ext>
                </a:extLst>
              </p:cNvPr>
              <p:cNvSpPr txBox="1"/>
              <p:nvPr/>
            </p:nvSpPr>
            <p:spPr>
              <a:xfrm>
                <a:off x="1934312" y="1562607"/>
                <a:ext cx="2147148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species</a:t>
                </a:r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BBDD49-18CB-6CC7-8C28-5C3F083AB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2" y="1562607"/>
                <a:ext cx="2147148" cy="453137"/>
              </a:xfrm>
              <a:prstGeom prst="rect">
                <a:avLst/>
              </a:prstGeom>
              <a:blipFill>
                <a:blip r:embed="rId6"/>
                <a:stretch>
                  <a:fillRect t="-270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915C5A-EC6C-2AE0-D644-082D225497D2}"/>
              </a:ext>
            </a:extLst>
          </p:cNvPr>
          <p:cNvCxnSpPr>
            <a:cxnSpLocks/>
          </p:cNvCxnSpPr>
          <p:nvPr/>
        </p:nvCxnSpPr>
        <p:spPr>
          <a:xfrm flipV="1">
            <a:off x="3067288" y="2053652"/>
            <a:ext cx="0" cy="4017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82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581150" y="238398"/>
            <a:ext cx="93045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generalized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to encompass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interacting species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/>
              <p:nvPr/>
            </p:nvSpPr>
            <p:spPr>
              <a:xfrm>
                <a:off x="663203" y="2178078"/>
                <a:ext cx="4592884" cy="935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3" y="2178078"/>
                <a:ext cx="4592884" cy="935000"/>
              </a:xfrm>
              <a:prstGeom prst="rect">
                <a:avLst/>
              </a:prstGeom>
              <a:blipFill>
                <a:blip r:embed="rId3"/>
                <a:stretch>
                  <a:fillRect t="-1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BFFE0D-18A2-E0CD-8C8A-A61A7E833BCF}"/>
                  </a:ext>
                </a:extLst>
              </p:cNvPr>
              <p:cNvSpPr txBox="1"/>
              <p:nvPr/>
            </p:nvSpPr>
            <p:spPr>
              <a:xfrm>
                <a:off x="1072895" y="4497254"/>
                <a:ext cx="2147148" cy="14688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Helvetica" pitchFamily="2" charset="0"/>
                  </a:rPr>
                  <a:t>vector of intrinsic growth rates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species</a:t>
                </a:r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BFFE0D-18A2-E0CD-8C8A-A61A7E833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5" y="4497254"/>
                <a:ext cx="2147148" cy="1468800"/>
              </a:xfrm>
              <a:prstGeom prst="rect">
                <a:avLst/>
              </a:prstGeom>
              <a:blipFill>
                <a:blip r:embed="rId4"/>
                <a:stretch>
                  <a:fillRect l="-1176" t="-3448" r="-4706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FBE89-6065-9A38-D4D9-832D53483698}"/>
                  </a:ext>
                </a:extLst>
              </p:cNvPr>
              <p:cNvSpPr txBox="1"/>
              <p:nvPr/>
            </p:nvSpPr>
            <p:spPr>
              <a:xfrm>
                <a:off x="1072895" y="3403332"/>
                <a:ext cx="459288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D9FBE89-6065-9A38-D4D9-832D53483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95" y="3403332"/>
                <a:ext cx="4592884" cy="461665"/>
              </a:xfrm>
              <a:prstGeom prst="rect">
                <a:avLst/>
              </a:prstGeom>
              <a:blipFill>
                <a:blip r:embed="rId5"/>
                <a:stretch>
                  <a:fillRect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CCC341D-1075-1C84-040D-F94764F8512D}"/>
              </a:ext>
            </a:extLst>
          </p:cNvPr>
          <p:cNvSpPr txBox="1"/>
          <p:nvPr/>
        </p:nvSpPr>
        <p:spPr>
          <a:xfrm>
            <a:off x="1153526" y="3429000"/>
            <a:ext cx="1180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where</a:t>
            </a:r>
          </a:p>
          <a:p>
            <a:pPr algn="ctr"/>
            <a:endParaRPr lang="en-US" sz="2400" dirty="0"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C24178-B650-277C-413B-B076E503D798}"/>
              </a:ext>
            </a:extLst>
          </p:cNvPr>
          <p:cNvCxnSpPr>
            <a:cxnSpLocks/>
          </p:cNvCxnSpPr>
          <p:nvPr/>
        </p:nvCxnSpPr>
        <p:spPr>
          <a:xfrm flipH="1">
            <a:off x="2885676" y="3965982"/>
            <a:ext cx="244420" cy="430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D30906-4C97-7DC3-BAA6-3FD332CE40BB}"/>
              </a:ext>
            </a:extLst>
          </p:cNvPr>
          <p:cNvCxnSpPr>
            <a:cxnSpLocks/>
          </p:cNvCxnSpPr>
          <p:nvPr/>
        </p:nvCxnSpPr>
        <p:spPr>
          <a:xfrm>
            <a:off x="3880160" y="3947608"/>
            <a:ext cx="251279" cy="484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C65BA-7BF6-A94E-6FAC-50F537D595D2}"/>
                  </a:ext>
                </a:extLst>
              </p:cNvPr>
              <p:cNvSpPr txBox="1"/>
              <p:nvPr/>
            </p:nvSpPr>
            <p:spPr>
              <a:xfrm>
                <a:off x="3761223" y="4497254"/>
                <a:ext cx="214714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>
                    <a:latin typeface="Helvetica" pitchFamily="2" charset="0"/>
                  </a:rPr>
                  <a:t>community matrix of interactions between species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C65BA-7BF6-A94E-6FAC-50F537D59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223" y="4497254"/>
                <a:ext cx="2147148" cy="1815882"/>
              </a:xfrm>
              <a:prstGeom prst="rect">
                <a:avLst/>
              </a:prstGeom>
              <a:blipFill>
                <a:blip r:embed="rId6"/>
                <a:stretch>
                  <a:fillRect l="-588" t="-27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16D6F59-3416-BF06-399E-FBC5571911B0}"/>
              </a:ext>
            </a:extLst>
          </p:cNvPr>
          <p:cNvSpPr txBox="1"/>
          <p:nvPr/>
        </p:nvSpPr>
        <p:spPr>
          <a:xfrm>
            <a:off x="6217601" y="1587450"/>
            <a:ext cx="53111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The simple condition that “intra-specific competition must exceed inter-specific competition for coexistence” does not hold for more than two competitors!</a:t>
            </a:r>
          </a:p>
          <a:p>
            <a:pPr algn="ctr"/>
            <a:endParaRPr lang="en-US" sz="2600" dirty="0"/>
          </a:p>
          <a:p>
            <a:pPr algn="ctr"/>
            <a:r>
              <a:rPr lang="en-US" sz="2600" dirty="0"/>
              <a:t>Stability assessed from the eigenvalues of the community matrix.</a:t>
            </a:r>
          </a:p>
          <a:p>
            <a:pPr algn="ctr"/>
            <a:r>
              <a:rPr lang="en-US" sz="2600" dirty="0"/>
              <a:t> </a:t>
            </a:r>
          </a:p>
          <a:p>
            <a:pPr algn="ctr"/>
            <a:r>
              <a:rPr lang="en-US" sz="2600" dirty="0"/>
              <a:t>Dynamics get much more complex.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EA93A6-6287-81A5-16D2-1286F4356F03}"/>
                  </a:ext>
                </a:extLst>
              </p:cNvPr>
              <p:cNvSpPr txBox="1"/>
              <p:nvPr/>
            </p:nvSpPr>
            <p:spPr>
              <a:xfrm>
                <a:off x="1934312" y="1562607"/>
                <a:ext cx="2147148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latin typeface="Helvetica" pitchFamily="2" charset="0"/>
                  </a:rPr>
                  <a:t> species</a:t>
                </a:r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EA93A6-6287-81A5-16D2-1286F4356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2" y="1562607"/>
                <a:ext cx="2147148" cy="453137"/>
              </a:xfrm>
              <a:prstGeom prst="rect">
                <a:avLst/>
              </a:prstGeom>
              <a:blipFill>
                <a:blip r:embed="rId7"/>
                <a:stretch>
                  <a:fillRect t="-270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60A2D-EE98-62D3-1111-8305C392F3DC}"/>
              </a:ext>
            </a:extLst>
          </p:cNvPr>
          <p:cNvCxnSpPr>
            <a:cxnSpLocks/>
          </p:cNvCxnSpPr>
          <p:nvPr/>
        </p:nvCxnSpPr>
        <p:spPr>
          <a:xfrm flipV="1">
            <a:off x="3067288" y="2053652"/>
            <a:ext cx="0" cy="4017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922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F582510-A7CB-C4B3-F31E-E86ABF8E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" y="1517620"/>
            <a:ext cx="5999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9BEBE-C442-93F8-C613-DFA35F5C056F}"/>
              </a:ext>
            </a:extLst>
          </p:cNvPr>
          <p:cNvSpPr txBox="1"/>
          <p:nvPr/>
        </p:nvSpPr>
        <p:spPr>
          <a:xfrm>
            <a:off x="1325090" y="295253"/>
            <a:ext cx="95996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 later work,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consumer-resource models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added definition to competitive interactions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D4F4B76-2216-891B-CB12-27E7ECFD45BE}"/>
              </a:ext>
            </a:extLst>
          </p:cNvPr>
          <p:cNvSpPr txBox="1">
            <a:spLocks/>
          </p:cNvSpPr>
          <p:nvPr/>
        </p:nvSpPr>
        <p:spPr>
          <a:xfrm>
            <a:off x="1" y="6144415"/>
            <a:ext cx="2495550" cy="418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i="1" dirty="0"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/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ecologists explicitly model individual resources consumed by competing species,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providing mechanism for the interaction </a:t>
                </a:r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terms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)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:r>
                  <a:rPr lang="en-US" sz="2400" b="1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Lotka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-Volterra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Competitive exclusion still applies, as, theoretically,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complete competitors require unique resources to coexist. 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Generalists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exploit a strategy of inefficient consumption of many resources, while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specialists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can outcompete all others on a particular resource.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blipFill>
                <a:blip r:embed="rId4"/>
                <a:stretch>
                  <a:fillRect l="-1525" t="-964" r="-2397" b="-1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7E900BC-7F4E-2716-07B2-B11A2CA52F45}"/>
              </a:ext>
            </a:extLst>
          </p:cNvPr>
          <p:cNvSpPr/>
          <p:nvPr/>
        </p:nvSpPr>
        <p:spPr>
          <a:xfrm>
            <a:off x="6124922" y="3204672"/>
            <a:ext cx="59055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5E4F37-63FD-5D2A-1EBE-A5221320C613}"/>
              </a:ext>
            </a:extLst>
          </p:cNvPr>
          <p:cNvSpPr txBox="1">
            <a:spLocks/>
          </p:cNvSpPr>
          <p:nvPr/>
        </p:nvSpPr>
        <p:spPr>
          <a:xfrm>
            <a:off x="29690" y="6219904"/>
            <a:ext cx="3905669" cy="560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MacArthur 1969. </a:t>
            </a:r>
            <a:r>
              <a:rPr lang="en-US" sz="1800" i="1" dirty="0"/>
              <a:t>PNAS.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MacArthur &amp; </a:t>
            </a:r>
            <a:r>
              <a:rPr lang="en-US" sz="1800" dirty="0" err="1"/>
              <a:t>Levins</a:t>
            </a:r>
            <a:r>
              <a:rPr lang="en-US" sz="1800" dirty="0"/>
              <a:t> 1964.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77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F582510-A7CB-C4B3-F31E-E86ABF8E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" y="1517620"/>
            <a:ext cx="5999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9BEBE-C442-93F8-C613-DFA35F5C056F}"/>
              </a:ext>
            </a:extLst>
          </p:cNvPr>
          <p:cNvSpPr txBox="1"/>
          <p:nvPr/>
        </p:nvSpPr>
        <p:spPr>
          <a:xfrm>
            <a:off x="1325090" y="295253"/>
            <a:ext cx="95996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 later work,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consumer-resource models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added definition to competitive interactions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/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ecologists explicitly model individual resources consumed by competing species,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providing mechanism for the interaction </a:t>
                </a:r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terms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)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:r>
                  <a:rPr lang="en-US" sz="2400" b="1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Lotka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-Volterra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Competitive exclusion still applies, as, theoretically,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complete competitors require unique resources to coexist. 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Generalists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exploit a strategy of inefficient consumption of many resources, while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specialists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can outcompete all others on a particular resource.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blipFill>
                <a:blip r:embed="rId4"/>
                <a:stretch>
                  <a:fillRect l="-1525" t="-964" r="-2397" b="-1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D77587C-9234-EFDA-8EC6-B4504FE5B3D5}"/>
              </a:ext>
            </a:extLst>
          </p:cNvPr>
          <p:cNvSpPr/>
          <p:nvPr/>
        </p:nvSpPr>
        <p:spPr>
          <a:xfrm>
            <a:off x="6124922" y="4705350"/>
            <a:ext cx="5905500" cy="192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E60A6-E527-060F-E46A-4FF845484D57}"/>
              </a:ext>
            </a:extLst>
          </p:cNvPr>
          <p:cNvSpPr txBox="1">
            <a:spLocks/>
          </p:cNvSpPr>
          <p:nvPr/>
        </p:nvSpPr>
        <p:spPr>
          <a:xfrm>
            <a:off x="29690" y="6219904"/>
            <a:ext cx="3905669" cy="560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MacArthur 1969. </a:t>
            </a:r>
            <a:r>
              <a:rPr lang="en-US" sz="1800" i="1" dirty="0"/>
              <a:t>PNAS.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MacArthur &amp; </a:t>
            </a:r>
            <a:r>
              <a:rPr lang="en-US" sz="1800" dirty="0" err="1"/>
              <a:t>Levins</a:t>
            </a:r>
            <a:r>
              <a:rPr lang="en-US" sz="1800" dirty="0"/>
              <a:t> 1964.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668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F582510-A7CB-C4B3-F31E-E86ABF8E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" y="1517620"/>
            <a:ext cx="5999911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B9BEBE-C442-93F8-C613-DFA35F5C056F}"/>
              </a:ext>
            </a:extLst>
          </p:cNvPr>
          <p:cNvSpPr txBox="1"/>
          <p:nvPr/>
        </p:nvSpPr>
        <p:spPr>
          <a:xfrm>
            <a:off x="1325090" y="295253"/>
            <a:ext cx="95996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 later work,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consumer-resource models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added definition to competitive interactions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/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ecologists explicitly model individual resources consumed by competing species,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providing mechanism for the interaction </a:t>
                </a:r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terms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)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</a:t>
                </a:r>
                <a:r>
                  <a:rPr lang="en-US" sz="2400" b="1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Lotka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-Volterra</a:t>
                </a:r>
                <a:r>
                  <a:rPr lang="en-US" sz="24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Competitive exclusion still applies, as, theoretically,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complete competitors require unique resources to coexist. </a:t>
                </a: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Generalists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exploit a strategy of inefficient consumption of many resources, while </a:t>
                </a:r>
                <a:r>
                  <a:rPr lang="en-US" sz="2400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specialists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 species that can outcompete all others on a particular resource.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EBF017-7385-F220-2F54-8B130B00F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11" y="1517620"/>
                <a:ext cx="5811089" cy="5262979"/>
              </a:xfrm>
              <a:prstGeom prst="rect">
                <a:avLst/>
              </a:prstGeom>
              <a:blipFill>
                <a:blip r:embed="rId4"/>
                <a:stretch>
                  <a:fillRect l="-1525" t="-964" r="-2397" b="-1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D4733C-CD4C-AB67-72EF-10DDB127D0A6}"/>
              </a:ext>
            </a:extLst>
          </p:cNvPr>
          <p:cNvSpPr txBox="1">
            <a:spLocks/>
          </p:cNvSpPr>
          <p:nvPr/>
        </p:nvSpPr>
        <p:spPr>
          <a:xfrm>
            <a:off x="29690" y="6219904"/>
            <a:ext cx="3905669" cy="560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MacArthur 1969. </a:t>
            </a:r>
            <a:r>
              <a:rPr lang="en-US" sz="1800" i="1" dirty="0"/>
              <a:t>PNAS.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MacArthur &amp; </a:t>
            </a:r>
            <a:r>
              <a:rPr lang="en-US" sz="1800" dirty="0" err="1"/>
              <a:t>Levins</a:t>
            </a:r>
            <a:r>
              <a:rPr lang="en-US" sz="1800" dirty="0"/>
              <a:t> 1964.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59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33350" y="295253"/>
            <a:ext cx="1205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Consumer resource partitioning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African savanna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B39C143-900B-1D2F-DDFA-07828806C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4" b="1364"/>
          <a:stretch/>
        </p:blipFill>
        <p:spPr>
          <a:xfrm>
            <a:off x="3700011" y="746678"/>
            <a:ext cx="5483952" cy="611132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484EFB-4F18-FF5E-0E84-FFAA8E2B2B69}"/>
              </a:ext>
            </a:extLst>
          </p:cNvPr>
          <p:cNvSpPr txBox="1">
            <a:spLocks/>
          </p:cNvSpPr>
          <p:nvPr/>
        </p:nvSpPr>
        <p:spPr>
          <a:xfrm>
            <a:off x="9355865" y="6403248"/>
            <a:ext cx="2838450" cy="318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Kartzinel</a:t>
            </a:r>
            <a:r>
              <a:rPr lang="en-US" sz="1800" dirty="0"/>
              <a:t> et al. 2015. </a:t>
            </a:r>
            <a:r>
              <a:rPr lang="en-US" sz="1800" i="1" dirty="0"/>
              <a:t>PNAS.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13FF1-5E9B-9F86-BE2F-7FE06008A6FF}"/>
              </a:ext>
            </a:extLst>
          </p:cNvPr>
          <p:cNvSpPr txBox="1"/>
          <p:nvPr/>
        </p:nvSpPr>
        <p:spPr>
          <a:xfrm>
            <a:off x="8555289" y="3429000"/>
            <a:ext cx="2219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Browser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(specialist)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090861-FD90-4E30-B6F7-5DAC29B5EBF5}"/>
              </a:ext>
            </a:extLst>
          </p:cNvPr>
          <p:cNvCxnSpPr>
            <a:cxnSpLocks/>
          </p:cNvCxnSpPr>
          <p:nvPr/>
        </p:nvCxnSpPr>
        <p:spPr>
          <a:xfrm flipH="1" flipV="1">
            <a:off x="8509216" y="2864720"/>
            <a:ext cx="354565" cy="564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81F531-62ED-2D4F-25B3-0F1BDECAA148}"/>
              </a:ext>
            </a:extLst>
          </p:cNvPr>
          <p:cNvSpPr txBox="1"/>
          <p:nvPr/>
        </p:nvSpPr>
        <p:spPr>
          <a:xfrm>
            <a:off x="1839167" y="3267670"/>
            <a:ext cx="2219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Grazer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(generalist)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73A483-34D5-F4FE-2C98-5214581BFA81}"/>
              </a:ext>
            </a:extLst>
          </p:cNvPr>
          <p:cNvCxnSpPr>
            <a:cxnSpLocks/>
          </p:cNvCxnSpPr>
          <p:nvPr/>
        </p:nvCxnSpPr>
        <p:spPr>
          <a:xfrm flipV="1">
            <a:off x="3636712" y="2975440"/>
            <a:ext cx="496632" cy="3840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196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B9BEBE-C442-93F8-C613-DFA35F5C056F}"/>
              </a:ext>
            </a:extLst>
          </p:cNvPr>
          <p:cNvSpPr txBox="1"/>
          <p:nvPr/>
        </p:nvSpPr>
        <p:spPr>
          <a:xfrm>
            <a:off x="1325090" y="295253"/>
            <a:ext cx="100074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Tilman modeled competition for limited resources, both theoretically and empirically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D4733C-CD4C-AB67-72EF-10DDB127D0A6}"/>
              </a:ext>
            </a:extLst>
          </p:cNvPr>
          <p:cNvSpPr txBox="1">
            <a:spLocks/>
          </p:cNvSpPr>
          <p:nvPr/>
        </p:nvSpPr>
        <p:spPr>
          <a:xfrm>
            <a:off x="29690" y="6562747"/>
            <a:ext cx="3905669" cy="21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Tilman 1980. </a:t>
            </a:r>
            <a:r>
              <a:rPr lang="en-US" sz="1800" i="1" dirty="0"/>
              <a:t>The American Naturalist.</a:t>
            </a:r>
            <a:endParaRPr lang="en-US" sz="1800" dirty="0"/>
          </a:p>
        </p:txBody>
      </p:sp>
      <p:pic>
        <p:nvPicPr>
          <p:cNvPr id="4098" name="Picture 2" descr="Cedar Creek | University of Minnesota">
            <a:extLst>
              <a:ext uri="{FF2B5EF4-FFF2-40B4-BE49-F238E27FC236}">
                <a16:creationId xmlns:a16="http://schemas.microsoft.com/office/drawing/2014/main" id="{292B3974-52DA-AC35-1FBE-FB5291D1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98" y="2093262"/>
            <a:ext cx="4621967" cy="30782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0D55AF-78FB-8BEC-75A9-A5DACE4E1C16}"/>
              </a:ext>
            </a:extLst>
          </p:cNvPr>
          <p:cNvSpPr txBox="1">
            <a:spLocks/>
          </p:cNvSpPr>
          <p:nvPr/>
        </p:nvSpPr>
        <p:spPr>
          <a:xfrm>
            <a:off x="7094566" y="5358690"/>
            <a:ext cx="4103429" cy="33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Cedar Creek experiment from the University of Minnesota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/>
              <p:nvPr/>
            </p:nvSpPr>
            <p:spPr>
              <a:xfrm>
                <a:off x="445794" y="2645058"/>
                <a:ext cx="459288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94" y="2645058"/>
                <a:ext cx="4592884" cy="949171"/>
              </a:xfrm>
              <a:prstGeom prst="rect">
                <a:avLst/>
              </a:prstGeom>
              <a:blipFill>
                <a:blip r:embed="rId4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/>
              <p:nvPr/>
            </p:nvSpPr>
            <p:spPr>
              <a:xfrm>
                <a:off x="445794" y="3872340"/>
                <a:ext cx="4592884" cy="1252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94" y="3872340"/>
                <a:ext cx="4592884" cy="1252843"/>
              </a:xfrm>
              <a:prstGeom prst="rect">
                <a:avLst/>
              </a:prstGeom>
              <a:blipFill>
                <a:blip r:embed="rId5"/>
                <a:stretch>
                  <a:fillRect t="-140000" b="-18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C5035-2C80-ED87-98E8-CE3FD3CFC473}"/>
              </a:ext>
            </a:extLst>
          </p:cNvPr>
          <p:cNvCxnSpPr>
            <a:cxnSpLocks/>
          </p:cNvCxnSpPr>
          <p:nvPr/>
        </p:nvCxnSpPr>
        <p:spPr>
          <a:xfrm flipH="1">
            <a:off x="4126320" y="2337370"/>
            <a:ext cx="456759" cy="4853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C8390A-F863-5479-1A3C-A2B09CEE0AD8}"/>
              </a:ext>
            </a:extLst>
          </p:cNvPr>
          <p:cNvSpPr txBox="1">
            <a:spLocks/>
          </p:cNvSpPr>
          <p:nvPr/>
        </p:nvSpPr>
        <p:spPr>
          <a:xfrm>
            <a:off x="4672463" y="2167460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j </a:t>
            </a:r>
            <a:r>
              <a:rPr lang="en-US" sz="1800" dirty="0"/>
              <a:t>species mortality</a:t>
            </a:r>
            <a:endParaRPr lang="en-US" sz="1800" i="1" dirty="0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AB83BC6-967A-A40A-F111-46D6348B5656}"/>
              </a:ext>
            </a:extLst>
          </p:cNvPr>
          <p:cNvSpPr/>
          <p:nvPr/>
        </p:nvSpPr>
        <p:spPr>
          <a:xfrm rot="16200000">
            <a:off x="2945087" y="2317491"/>
            <a:ext cx="328816" cy="73451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A37CF2-187D-A674-B0DA-6E82784F2959}"/>
              </a:ext>
            </a:extLst>
          </p:cNvPr>
          <p:cNvSpPr txBox="1">
            <a:spLocks/>
          </p:cNvSpPr>
          <p:nvPr/>
        </p:nvSpPr>
        <p:spPr>
          <a:xfrm>
            <a:off x="2068554" y="1948155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species resource consumption by species </a:t>
            </a:r>
            <a:r>
              <a:rPr lang="en-US" sz="1800" i="1" dirty="0"/>
              <a:t>j</a:t>
            </a:r>
            <a:r>
              <a:rPr lang="en-US" sz="1800" dirty="0"/>
              <a:t> </a:t>
            </a:r>
            <a:endParaRPr lang="en-US" sz="1800" i="1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E92E05-4647-75B2-7FF0-D120B6E1CDC9}"/>
              </a:ext>
            </a:extLst>
          </p:cNvPr>
          <p:cNvSpPr txBox="1">
            <a:spLocks/>
          </p:cNvSpPr>
          <p:nvPr/>
        </p:nvSpPr>
        <p:spPr>
          <a:xfrm>
            <a:off x="1110278" y="2160699"/>
            <a:ext cx="984561" cy="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j </a:t>
            </a:r>
            <a:r>
              <a:rPr lang="en-US" sz="1800" dirty="0"/>
              <a:t>species</a:t>
            </a:r>
            <a:endParaRPr lang="en-US" sz="1800" i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DC23E-7AE1-9F2D-FEF1-7E1890907C27}"/>
              </a:ext>
            </a:extLst>
          </p:cNvPr>
          <p:cNvCxnSpPr>
            <a:cxnSpLocks/>
          </p:cNvCxnSpPr>
          <p:nvPr/>
        </p:nvCxnSpPr>
        <p:spPr>
          <a:xfrm>
            <a:off x="2068554" y="2337370"/>
            <a:ext cx="370932" cy="4404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2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5883965"/>
            <a:ext cx="11303540" cy="824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359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D4733C-CD4C-AB67-72EF-10DDB127D0A6}"/>
              </a:ext>
            </a:extLst>
          </p:cNvPr>
          <p:cNvSpPr txBox="1">
            <a:spLocks/>
          </p:cNvSpPr>
          <p:nvPr/>
        </p:nvSpPr>
        <p:spPr>
          <a:xfrm>
            <a:off x="29690" y="6562747"/>
            <a:ext cx="3905669" cy="21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Tilman 1980. </a:t>
            </a:r>
            <a:r>
              <a:rPr lang="en-US" sz="1800" i="1" dirty="0"/>
              <a:t>The American Naturalist.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/>
              <p:nvPr/>
            </p:nvSpPr>
            <p:spPr>
              <a:xfrm>
                <a:off x="504551" y="2508804"/>
                <a:ext cx="459288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" y="2508804"/>
                <a:ext cx="4592884" cy="949171"/>
              </a:xfrm>
              <a:prstGeom prst="rect">
                <a:avLst/>
              </a:prstGeom>
              <a:blipFill>
                <a:blip r:embed="rId3"/>
                <a:stretch>
                  <a:fillRect t="-1316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/>
              <p:nvPr/>
            </p:nvSpPr>
            <p:spPr>
              <a:xfrm>
                <a:off x="504551" y="3736086"/>
                <a:ext cx="4592884" cy="1252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" y="3736086"/>
                <a:ext cx="4592884" cy="1252843"/>
              </a:xfrm>
              <a:prstGeom prst="rect">
                <a:avLst/>
              </a:prstGeom>
              <a:blipFill>
                <a:blip r:embed="rId4"/>
                <a:stretch>
                  <a:fillRect t="-141414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C5035-2C80-ED87-98E8-CE3FD3CFC473}"/>
              </a:ext>
            </a:extLst>
          </p:cNvPr>
          <p:cNvCxnSpPr>
            <a:cxnSpLocks/>
          </p:cNvCxnSpPr>
          <p:nvPr/>
        </p:nvCxnSpPr>
        <p:spPr>
          <a:xfrm flipH="1">
            <a:off x="4185077" y="2201116"/>
            <a:ext cx="456759" cy="4853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C8390A-F863-5479-1A3C-A2B09CEE0AD8}"/>
              </a:ext>
            </a:extLst>
          </p:cNvPr>
          <p:cNvSpPr txBox="1">
            <a:spLocks/>
          </p:cNvSpPr>
          <p:nvPr/>
        </p:nvSpPr>
        <p:spPr>
          <a:xfrm>
            <a:off x="4731220" y="2031206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mortality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AB83BC6-967A-A40A-F111-46D6348B5656}"/>
              </a:ext>
            </a:extLst>
          </p:cNvPr>
          <p:cNvSpPr/>
          <p:nvPr/>
        </p:nvSpPr>
        <p:spPr>
          <a:xfrm rot="16200000">
            <a:off x="3003844" y="2181237"/>
            <a:ext cx="328816" cy="734518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A37CF2-187D-A674-B0DA-6E82784F2959}"/>
              </a:ext>
            </a:extLst>
          </p:cNvPr>
          <p:cNvSpPr txBox="1">
            <a:spLocks/>
          </p:cNvSpPr>
          <p:nvPr/>
        </p:nvSpPr>
        <p:spPr>
          <a:xfrm>
            <a:off x="2127311" y="1811901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resource consumption by species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E92E05-4647-75B2-7FF0-D120B6E1CDC9}"/>
              </a:ext>
            </a:extLst>
          </p:cNvPr>
          <p:cNvSpPr txBox="1">
            <a:spLocks/>
          </p:cNvSpPr>
          <p:nvPr/>
        </p:nvSpPr>
        <p:spPr>
          <a:xfrm>
            <a:off x="1169035" y="2024445"/>
            <a:ext cx="984561" cy="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DC23E-7AE1-9F2D-FEF1-7E1890907C27}"/>
              </a:ext>
            </a:extLst>
          </p:cNvPr>
          <p:cNvCxnSpPr>
            <a:cxnSpLocks/>
          </p:cNvCxnSpPr>
          <p:nvPr/>
        </p:nvCxnSpPr>
        <p:spPr>
          <a:xfrm>
            <a:off x="2127311" y="2201116"/>
            <a:ext cx="370932" cy="440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1100505-F8ED-60B6-A0FA-B4FF8C402BC8}"/>
              </a:ext>
            </a:extLst>
          </p:cNvPr>
          <p:cNvSpPr txBox="1">
            <a:spLocks/>
          </p:cNvSpPr>
          <p:nvPr/>
        </p:nvSpPr>
        <p:spPr>
          <a:xfrm>
            <a:off x="339315" y="5495174"/>
            <a:ext cx="1659440" cy="6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growth of resource in absence of consumption </a:t>
            </a:r>
            <a:endParaRPr lang="en-US" sz="1800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D61951-FDD5-0E04-9A33-DB285C7B1188}"/>
              </a:ext>
            </a:extLst>
          </p:cNvPr>
          <p:cNvCxnSpPr>
            <a:cxnSpLocks/>
          </p:cNvCxnSpPr>
          <p:nvPr/>
        </p:nvCxnSpPr>
        <p:spPr>
          <a:xfrm flipV="1">
            <a:off x="1661315" y="4638898"/>
            <a:ext cx="492281" cy="628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662A0B9-F8B9-4810-D42A-026A8E2D7377}"/>
              </a:ext>
            </a:extLst>
          </p:cNvPr>
          <p:cNvSpPr/>
          <p:nvPr/>
        </p:nvSpPr>
        <p:spPr>
          <a:xfrm rot="5400000">
            <a:off x="3465164" y="4478725"/>
            <a:ext cx="320703" cy="135982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C21AB8-460F-8503-9ADC-E517CF6A91DD}"/>
              </a:ext>
            </a:extLst>
          </p:cNvPr>
          <p:cNvSpPr txBox="1">
            <a:spLocks/>
          </p:cNvSpPr>
          <p:nvPr/>
        </p:nvSpPr>
        <p:spPr>
          <a:xfrm>
            <a:off x="2372497" y="5711720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consumption of resource by all interacting species</a:t>
            </a:r>
            <a:endParaRPr lang="en-US" sz="1800" i="1" dirty="0"/>
          </a:p>
        </p:txBody>
      </p:sp>
      <p:pic>
        <p:nvPicPr>
          <p:cNvPr id="4" name="Picture 2" descr="Cedar Creek | University of Minnesota">
            <a:extLst>
              <a:ext uri="{FF2B5EF4-FFF2-40B4-BE49-F238E27FC236}">
                <a16:creationId xmlns:a16="http://schemas.microsoft.com/office/drawing/2014/main" id="{68906145-B5E4-F6DF-2E90-1B42A249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298" y="2093262"/>
            <a:ext cx="4621967" cy="30782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444ACE-9F24-7E06-828B-02CF2B54508F}"/>
              </a:ext>
            </a:extLst>
          </p:cNvPr>
          <p:cNvSpPr txBox="1">
            <a:spLocks/>
          </p:cNvSpPr>
          <p:nvPr/>
        </p:nvSpPr>
        <p:spPr>
          <a:xfrm>
            <a:off x="7094566" y="5358690"/>
            <a:ext cx="4103429" cy="334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Cedar Creek experiment from the University of Minnesota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321DD-3215-C2F7-1C4B-EBB43BE7E416}"/>
              </a:ext>
            </a:extLst>
          </p:cNvPr>
          <p:cNvSpPr txBox="1"/>
          <p:nvPr/>
        </p:nvSpPr>
        <p:spPr>
          <a:xfrm>
            <a:off x="1325090" y="295253"/>
            <a:ext cx="100074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Tilman modeled competition for limited resources, both theoretically and empirically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422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D4733C-CD4C-AB67-72EF-10DDB127D0A6}"/>
              </a:ext>
            </a:extLst>
          </p:cNvPr>
          <p:cNvSpPr txBox="1">
            <a:spLocks/>
          </p:cNvSpPr>
          <p:nvPr/>
        </p:nvSpPr>
        <p:spPr>
          <a:xfrm>
            <a:off x="29690" y="6562747"/>
            <a:ext cx="3905669" cy="21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Tilman 1980. </a:t>
            </a:r>
            <a:r>
              <a:rPr lang="en-US" sz="1800" i="1" dirty="0"/>
              <a:t>The American Naturalist.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/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blipFill>
                <a:blip r:embed="rId3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/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blipFill>
                <a:blip r:embed="rId4"/>
                <a:stretch>
                  <a:fillRect t="-142424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C5035-2C80-ED87-98E8-CE3FD3CFC473}"/>
              </a:ext>
            </a:extLst>
          </p:cNvPr>
          <p:cNvCxnSpPr>
            <a:cxnSpLocks/>
          </p:cNvCxnSpPr>
          <p:nvPr/>
        </p:nvCxnSpPr>
        <p:spPr>
          <a:xfrm flipH="1">
            <a:off x="4040290" y="1894030"/>
            <a:ext cx="456759" cy="4853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C8390A-F863-5479-1A3C-A2B09CEE0AD8}"/>
              </a:ext>
            </a:extLst>
          </p:cNvPr>
          <p:cNvSpPr txBox="1">
            <a:spLocks/>
          </p:cNvSpPr>
          <p:nvPr/>
        </p:nvSpPr>
        <p:spPr>
          <a:xfrm>
            <a:off x="4586433" y="1724120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mortality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AB83BC6-967A-A40A-F111-46D6348B5656}"/>
              </a:ext>
            </a:extLst>
          </p:cNvPr>
          <p:cNvSpPr/>
          <p:nvPr/>
        </p:nvSpPr>
        <p:spPr>
          <a:xfrm rot="16200000">
            <a:off x="2859057" y="1874151"/>
            <a:ext cx="328816" cy="734518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A37CF2-187D-A674-B0DA-6E82784F2959}"/>
              </a:ext>
            </a:extLst>
          </p:cNvPr>
          <p:cNvSpPr txBox="1">
            <a:spLocks/>
          </p:cNvSpPr>
          <p:nvPr/>
        </p:nvSpPr>
        <p:spPr>
          <a:xfrm>
            <a:off x="1982524" y="1504815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resource consumption by species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E92E05-4647-75B2-7FF0-D120B6E1CDC9}"/>
              </a:ext>
            </a:extLst>
          </p:cNvPr>
          <p:cNvSpPr txBox="1">
            <a:spLocks/>
          </p:cNvSpPr>
          <p:nvPr/>
        </p:nvSpPr>
        <p:spPr>
          <a:xfrm>
            <a:off x="1024248" y="1717359"/>
            <a:ext cx="984561" cy="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DC23E-7AE1-9F2D-FEF1-7E1890907C27}"/>
              </a:ext>
            </a:extLst>
          </p:cNvPr>
          <p:cNvCxnSpPr>
            <a:cxnSpLocks/>
          </p:cNvCxnSpPr>
          <p:nvPr/>
        </p:nvCxnSpPr>
        <p:spPr>
          <a:xfrm>
            <a:off x="1982524" y="1894030"/>
            <a:ext cx="370932" cy="440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1100505-F8ED-60B6-A0FA-B4FF8C402BC8}"/>
              </a:ext>
            </a:extLst>
          </p:cNvPr>
          <p:cNvSpPr txBox="1">
            <a:spLocks/>
          </p:cNvSpPr>
          <p:nvPr/>
        </p:nvSpPr>
        <p:spPr>
          <a:xfrm>
            <a:off x="194528" y="5188088"/>
            <a:ext cx="1659440" cy="6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growth of resource in absence of consumption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D61951-FDD5-0E04-9A33-DB285C7B1188}"/>
              </a:ext>
            </a:extLst>
          </p:cNvPr>
          <p:cNvCxnSpPr>
            <a:cxnSpLocks/>
          </p:cNvCxnSpPr>
          <p:nvPr/>
        </p:nvCxnSpPr>
        <p:spPr>
          <a:xfrm flipV="1">
            <a:off x="1516528" y="4331812"/>
            <a:ext cx="492281" cy="62814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662A0B9-F8B9-4810-D42A-026A8E2D7377}"/>
              </a:ext>
            </a:extLst>
          </p:cNvPr>
          <p:cNvSpPr/>
          <p:nvPr/>
        </p:nvSpPr>
        <p:spPr>
          <a:xfrm rot="5400000">
            <a:off x="3320377" y="4171639"/>
            <a:ext cx="320703" cy="1359821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C21AB8-460F-8503-9ADC-E517CF6A91DD}"/>
              </a:ext>
            </a:extLst>
          </p:cNvPr>
          <p:cNvSpPr txBox="1">
            <a:spLocks/>
          </p:cNvSpPr>
          <p:nvPr/>
        </p:nvSpPr>
        <p:spPr>
          <a:xfrm>
            <a:off x="2227710" y="5404634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consumption of resource by all interacting 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/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blipFill>
                <a:blip r:embed="rId5"/>
                <a:stretch>
                  <a:fillRect l="-6452" t="-1176" r="-483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175F28-FF03-F7C6-9796-2249ACD659C1}"/>
              </a:ext>
            </a:extLst>
          </p:cNvPr>
          <p:cNvSpPr txBox="1">
            <a:spLocks/>
          </p:cNvSpPr>
          <p:nvPr/>
        </p:nvSpPr>
        <p:spPr>
          <a:xfrm>
            <a:off x="8432183" y="1992911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00000"/>
                </a:solidFill>
              </a:rPr>
              <a:t>equilibrium resource density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279D58-DCC9-8C70-942D-908AF46FE904}"/>
              </a:ext>
            </a:extLst>
          </p:cNvPr>
          <p:cNvSpPr txBox="1">
            <a:spLocks/>
          </p:cNvSpPr>
          <p:nvPr/>
        </p:nvSpPr>
        <p:spPr>
          <a:xfrm>
            <a:off x="6543203" y="2724485"/>
            <a:ext cx="3777960" cy="52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Each consumer has a distinct R* for each resource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BD150C5-E34A-0D35-AEA4-88ED5C236E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05"/>
          <a:stretch/>
        </p:blipFill>
        <p:spPr>
          <a:xfrm>
            <a:off x="6688923" y="3606800"/>
            <a:ext cx="363224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DC6A3-5DEC-F19A-D5CB-E6D3D0AE2122}"/>
              </a:ext>
            </a:extLst>
          </p:cNvPr>
          <p:cNvSpPr txBox="1"/>
          <p:nvPr/>
        </p:nvSpPr>
        <p:spPr>
          <a:xfrm>
            <a:off x="1325090" y="295253"/>
            <a:ext cx="100074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Tilman modeled competition for limited resources, both theoretically and empirically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2F74F-C688-001F-DE9D-E6BBC0783D77}"/>
              </a:ext>
            </a:extLst>
          </p:cNvPr>
          <p:cNvSpPr/>
          <p:nvPr/>
        </p:nvSpPr>
        <p:spPr>
          <a:xfrm>
            <a:off x="7182465" y="3606800"/>
            <a:ext cx="309716" cy="34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87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AD4733C-CD4C-AB67-72EF-10DDB127D0A6}"/>
              </a:ext>
            </a:extLst>
          </p:cNvPr>
          <p:cNvSpPr txBox="1">
            <a:spLocks/>
          </p:cNvSpPr>
          <p:nvPr/>
        </p:nvSpPr>
        <p:spPr>
          <a:xfrm>
            <a:off x="29690" y="6562747"/>
            <a:ext cx="3905669" cy="21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Tilman 1980. </a:t>
            </a:r>
            <a:r>
              <a:rPr lang="en-US" sz="1800" i="1" dirty="0"/>
              <a:t>The American Naturalist.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/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blipFill>
                <a:blip r:embed="rId3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/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blipFill>
                <a:blip r:embed="rId4"/>
                <a:stretch>
                  <a:fillRect t="-142424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C5035-2C80-ED87-98E8-CE3FD3CFC473}"/>
              </a:ext>
            </a:extLst>
          </p:cNvPr>
          <p:cNvCxnSpPr>
            <a:cxnSpLocks/>
          </p:cNvCxnSpPr>
          <p:nvPr/>
        </p:nvCxnSpPr>
        <p:spPr>
          <a:xfrm flipH="1">
            <a:off x="4040290" y="1894030"/>
            <a:ext cx="456759" cy="4853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C8390A-F863-5479-1A3C-A2B09CEE0AD8}"/>
              </a:ext>
            </a:extLst>
          </p:cNvPr>
          <p:cNvSpPr txBox="1">
            <a:spLocks/>
          </p:cNvSpPr>
          <p:nvPr/>
        </p:nvSpPr>
        <p:spPr>
          <a:xfrm>
            <a:off x="4586433" y="1724120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mortality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AB83BC6-967A-A40A-F111-46D6348B5656}"/>
              </a:ext>
            </a:extLst>
          </p:cNvPr>
          <p:cNvSpPr/>
          <p:nvPr/>
        </p:nvSpPr>
        <p:spPr>
          <a:xfrm rot="16200000">
            <a:off x="2859057" y="1874151"/>
            <a:ext cx="328816" cy="734518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A37CF2-187D-A674-B0DA-6E82784F2959}"/>
              </a:ext>
            </a:extLst>
          </p:cNvPr>
          <p:cNvSpPr txBox="1">
            <a:spLocks/>
          </p:cNvSpPr>
          <p:nvPr/>
        </p:nvSpPr>
        <p:spPr>
          <a:xfrm>
            <a:off x="1982524" y="1504815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resource consumption by species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E92E05-4647-75B2-7FF0-D120B6E1CDC9}"/>
              </a:ext>
            </a:extLst>
          </p:cNvPr>
          <p:cNvSpPr txBox="1">
            <a:spLocks/>
          </p:cNvSpPr>
          <p:nvPr/>
        </p:nvSpPr>
        <p:spPr>
          <a:xfrm>
            <a:off x="1024248" y="1717359"/>
            <a:ext cx="984561" cy="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DC23E-7AE1-9F2D-FEF1-7E1890907C27}"/>
              </a:ext>
            </a:extLst>
          </p:cNvPr>
          <p:cNvCxnSpPr>
            <a:cxnSpLocks/>
          </p:cNvCxnSpPr>
          <p:nvPr/>
        </p:nvCxnSpPr>
        <p:spPr>
          <a:xfrm>
            <a:off x="1982524" y="1894030"/>
            <a:ext cx="370932" cy="440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1100505-F8ED-60B6-A0FA-B4FF8C402BC8}"/>
              </a:ext>
            </a:extLst>
          </p:cNvPr>
          <p:cNvSpPr txBox="1">
            <a:spLocks/>
          </p:cNvSpPr>
          <p:nvPr/>
        </p:nvSpPr>
        <p:spPr>
          <a:xfrm>
            <a:off x="194528" y="5188088"/>
            <a:ext cx="1659440" cy="6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growth of resource in absence of consumption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D61951-FDD5-0E04-9A33-DB285C7B1188}"/>
              </a:ext>
            </a:extLst>
          </p:cNvPr>
          <p:cNvCxnSpPr>
            <a:cxnSpLocks/>
          </p:cNvCxnSpPr>
          <p:nvPr/>
        </p:nvCxnSpPr>
        <p:spPr>
          <a:xfrm flipV="1">
            <a:off x="1516528" y="4331812"/>
            <a:ext cx="492281" cy="62814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662A0B9-F8B9-4810-D42A-026A8E2D7377}"/>
              </a:ext>
            </a:extLst>
          </p:cNvPr>
          <p:cNvSpPr/>
          <p:nvPr/>
        </p:nvSpPr>
        <p:spPr>
          <a:xfrm rot="5400000">
            <a:off x="3320377" y="4171639"/>
            <a:ext cx="320703" cy="1359821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C21AB8-460F-8503-9ADC-E517CF6A91DD}"/>
              </a:ext>
            </a:extLst>
          </p:cNvPr>
          <p:cNvSpPr txBox="1">
            <a:spLocks/>
          </p:cNvSpPr>
          <p:nvPr/>
        </p:nvSpPr>
        <p:spPr>
          <a:xfrm>
            <a:off x="2227710" y="5404634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consumption of resource by all interacting 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/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blipFill>
                <a:blip r:embed="rId5"/>
                <a:stretch>
                  <a:fillRect l="-6452" t="-1176" r="-483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175F28-FF03-F7C6-9796-2249ACD659C1}"/>
              </a:ext>
            </a:extLst>
          </p:cNvPr>
          <p:cNvSpPr txBox="1">
            <a:spLocks/>
          </p:cNvSpPr>
          <p:nvPr/>
        </p:nvSpPr>
        <p:spPr>
          <a:xfrm>
            <a:off x="8432183" y="1992911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00000"/>
                </a:solidFill>
              </a:rPr>
              <a:t>equilibrium resource 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DC6A3-5DEC-F19A-D5CB-E6D3D0AE2122}"/>
              </a:ext>
            </a:extLst>
          </p:cNvPr>
          <p:cNvSpPr txBox="1"/>
          <p:nvPr/>
        </p:nvSpPr>
        <p:spPr>
          <a:xfrm>
            <a:off x="1325090" y="295253"/>
            <a:ext cx="100074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Tilman modeled competition for limited resources, both theoretically and empirically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223798-C6B2-10A5-23C7-9806CB8FBEAF}"/>
              </a:ext>
            </a:extLst>
          </p:cNvPr>
          <p:cNvSpPr txBox="1">
            <a:spLocks/>
          </p:cNvSpPr>
          <p:nvPr/>
        </p:nvSpPr>
        <p:spPr>
          <a:xfrm>
            <a:off x="5167044" y="2824869"/>
            <a:ext cx="6822458" cy="36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If multiple species compete for the same limiting resource</a:t>
            </a:r>
            <a:r>
              <a:rPr lang="en-US" sz="2200" b="1" dirty="0">
                <a:solidFill>
                  <a:srgbClr val="C00000"/>
                </a:solidFill>
              </a:rPr>
              <a:t>, the species with the lowest equilibrium resource level (R*) will competitively exclude</a:t>
            </a:r>
            <a:r>
              <a:rPr lang="en-US" sz="2200" dirty="0"/>
              <a:t> the others.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FA38543-1228-F183-EABF-19837F5601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05"/>
          <a:stretch/>
        </p:blipFill>
        <p:spPr>
          <a:xfrm>
            <a:off x="6688923" y="3606800"/>
            <a:ext cx="3632240" cy="3251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3CFDAD-5DB1-6CBC-B21B-327615321074}"/>
              </a:ext>
            </a:extLst>
          </p:cNvPr>
          <p:cNvSpPr/>
          <p:nvPr/>
        </p:nvSpPr>
        <p:spPr>
          <a:xfrm>
            <a:off x="7182465" y="3606800"/>
            <a:ext cx="309716" cy="34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6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/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7974FF-7246-F66A-996B-B8E3E9F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2201718"/>
                <a:ext cx="4592884" cy="949171"/>
              </a:xfrm>
              <a:prstGeom prst="rect">
                <a:avLst/>
              </a:prstGeom>
              <a:blipFill>
                <a:blip r:embed="rId3"/>
                <a:stretch>
                  <a:fillRect t="-263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/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9F020-AB0D-3C5A-5BD5-7BF6DAA2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4" y="3429000"/>
                <a:ext cx="4592884" cy="1252843"/>
              </a:xfrm>
              <a:prstGeom prst="rect">
                <a:avLst/>
              </a:prstGeom>
              <a:blipFill>
                <a:blip r:embed="rId4"/>
                <a:stretch>
                  <a:fillRect t="-142424" b="-1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6C5035-2C80-ED87-98E8-CE3FD3CFC473}"/>
              </a:ext>
            </a:extLst>
          </p:cNvPr>
          <p:cNvCxnSpPr>
            <a:cxnSpLocks/>
          </p:cNvCxnSpPr>
          <p:nvPr/>
        </p:nvCxnSpPr>
        <p:spPr>
          <a:xfrm flipH="1">
            <a:off x="4040290" y="1894030"/>
            <a:ext cx="456759" cy="4853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3C8390A-F863-5479-1A3C-A2B09CEE0AD8}"/>
              </a:ext>
            </a:extLst>
          </p:cNvPr>
          <p:cNvSpPr txBox="1">
            <a:spLocks/>
          </p:cNvSpPr>
          <p:nvPr/>
        </p:nvSpPr>
        <p:spPr>
          <a:xfrm>
            <a:off x="4586433" y="1724120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mortality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AB83BC6-967A-A40A-F111-46D6348B5656}"/>
              </a:ext>
            </a:extLst>
          </p:cNvPr>
          <p:cNvSpPr/>
          <p:nvPr/>
        </p:nvSpPr>
        <p:spPr>
          <a:xfrm rot="16200000">
            <a:off x="2859057" y="1874151"/>
            <a:ext cx="328816" cy="734518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A37CF2-187D-A674-B0DA-6E82784F2959}"/>
              </a:ext>
            </a:extLst>
          </p:cNvPr>
          <p:cNvSpPr txBox="1">
            <a:spLocks/>
          </p:cNvSpPr>
          <p:nvPr/>
        </p:nvSpPr>
        <p:spPr>
          <a:xfrm>
            <a:off x="1982524" y="1504815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 resource consumption by species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EE92E05-4647-75B2-7FF0-D120B6E1CDC9}"/>
              </a:ext>
            </a:extLst>
          </p:cNvPr>
          <p:cNvSpPr txBox="1">
            <a:spLocks/>
          </p:cNvSpPr>
          <p:nvPr/>
        </p:nvSpPr>
        <p:spPr>
          <a:xfrm>
            <a:off x="1024248" y="1717359"/>
            <a:ext cx="984561" cy="5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j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4DC23E-7AE1-9F2D-FEF1-7E1890907C27}"/>
              </a:ext>
            </a:extLst>
          </p:cNvPr>
          <p:cNvCxnSpPr>
            <a:cxnSpLocks/>
          </p:cNvCxnSpPr>
          <p:nvPr/>
        </p:nvCxnSpPr>
        <p:spPr>
          <a:xfrm>
            <a:off x="1982524" y="1894030"/>
            <a:ext cx="370932" cy="440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1100505-F8ED-60B6-A0FA-B4FF8C402BC8}"/>
              </a:ext>
            </a:extLst>
          </p:cNvPr>
          <p:cNvSpPr txBox="1">
            <a:spLocks/>
          </p:cNvSpPr>
          <p:nvPr/>
        </p:nvSpPr>
        <p:spPr>
          <a:xfrm>
            <a:off x="194528" y="5188088"/>
            <a:ext cx="1659440" cy="628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growth of resource in absence of consumption 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D61951-FDD5-0E04-9A33-DB285C7B1188}"/>
              </a:ext>
            </a:extLst>
          </p:cNvPr>
          <p:cNvCxnSpPr>
            <a:cxnSpLocks/>
          </p:cNvCxnSpPr>
          <p:nvPr/>
        </p:nvCxnSpPr>
        <p:spPr>
          <a:xfrm flipV="1">
            <a:off x="1516528" y="4331812"/>
            <a:ext cx="492281" cy="62814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ight Brace 36">
            <a:extLst>
              <a:ext uri="{FF2B5EF4-FFF2-40B4-BE49-F238E27FC236}">
                <a16:creationId xmlns:a16="http://schemas.microsoft.com/office/drawing/2014/main" id="{D662A0B9-F8B9-4810-D42A-026A8E2D7377}"/>
              </a:ext>
            </a:extLst>
          </p:cNvPr>
          <p:cNvSpPr/>
          <p:nvPr/>
        </p:nvSpPr>
        <p:spPr>
          <a:xfrm rot="5400000">
            <a:off x="3320377" y="4171639"/>
            <a:ext cx="320703" cy="1359821"/>
          </a:xfrm>
          <a:prstGeom prst="rightBrac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C21AB8-460F-8503-9ADC-E517CF6A91DD}"/>
              </a:ext>
            </a:extLst>
          </p:cNvPr>
          <p:cNvSpPr txBox="1">
            <a:spLocks/>
          </p:cNvSpPr>
          <p:nvPr/>
        </p:nvSpPr>
        <p:spPr>
          <a:xfrm>
            <a:off x="2227710" y="5404634"/>
            <a:ext cx="2269339" cy="14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consumption of resource by all interacting species</a:t>
            </a: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/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AF906C2-40F3-9FF6-9CD6-3EC090BC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76" y="1370149"/>
                <a:ext cx="1572181" cy="1073884"/>
              </a:xfrm>
              <a:prstGeom prst="rect">
                <a:avLst/>
              </a:prstGeom>
              <a:blipFill>
                <a:blip r:embed="rId5"/>
                <a:stretch>
                  <a:fillRect l="-6452" t="-1176" r="-483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175F28-FF03-F7C6-9796-2249ACD659C1}"/>
              </a:ext>
            </a:extLst>
          </p:cNvPr>
          <p:cNvSpPr txBox="1">
            <a:spLocks/>
          </p:cNvSpPr>
          <p:nvPr/>
        </p:nvSpPr>
        <p:spPr>
          <a:xfrm>
            <a:off x="8432183" y="1992911"/>
            <a:ext cx="1509567" cy="8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00000"/>
                </a:solidFill>
              </a:rPr>
              <a:t>equilibrium resource 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DC6A3-5DEC-F19A-D5CB-E6D3D0AE2122}"/>
              </a:ext>
            </a:extLst>
          </p:cNvPr>
          <p:cNvSpPr txBox="1"/>
          <p:nvPr/>
        </p:nvSpPr>
        <p:spPr>
          <a:xfrm>
            <a:off x="1325090" y="295253"/>
            <a:ext cx="100074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Tilman modeled competition for limited resources, both theoretically and empirically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975E39-4A75-B024-D109-450C73FBA843}"/>
              </a:ext>
            </a:extLst>
          </p:cNvPr>
          <p:cNvSpPr txBox="1">
            <a:spLocks/>
          </p:cNvSpPr>
          <p:nvPr/>
        </p:nvSpPr>
        <p:spPr>
          <a:xfrm>
            <a:off x="6096000" y="3012333"/>
            <a:ext cx="5416445" cy="276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Tilman reproduced these theoretical results empirically at Cedar Creek</a:t>
            </a:r>
          </a:p>
        </p:txBody>
      </p:sp>
      <p:pic>
        <p:nvPicPr>
          <p:cNvPr id="11" name="Picture 10" descr="Chart, diagram&#10;&#10;Description automatically generated">
            <a:extLst>
              <a:ext uri="{FF2B5EF4-FFF2-40B4-BE49-F238E27FC236}">
                <a16:creationId xmlns:a16="http://schemas.microsoft.com/office/drawing/2014/main" id="{BC86F563-6298-7CCC-28BF-62B9CEE71C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7"/>
          <a:stretch/>
        </p:blipFill>
        <p:spPr>
          <a:xfrm>
            <a:off x="8445824" y="3806147"/>
            <a:ext cx="3167236" cy="2768599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36931213-28C5-4983-E2DE-48140706A191}"/>
              </a:ext>
            </a:extLst>
          </p:cNvPr>
          <p:cNvSpPr/>
          <p:nvPr/>
        </p:nvSpPr>
        <p:spPr>
          <a:xfrm>
            <a:off x="11456226" y="4557889"/>
            <a:ext cx="252358" cy="63459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BD4BE73-93F9-DF1F-243D-4B2CF89C6873}"/>
              </a:ext>
            </a:extLst>
          </p:cNvPr>
          <p:cNvSpPr/>
          <p:nvPr/>
        </p:nvSpPr>
        <p:spPr>
          <a:xfrm>
            <a:off x="11492757" y="5855462"/>
            <a:ext cx="252358" cy="63459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C9D69AA-53D6-F0EC-95FC-630452E3E686}"/>
              </a:ext>
            </a:extLst>
          </p:cNvPr>
          <p:cNvSpPr txBox="1">
            <a:spLocks/>
          </p:cNvSpPr>
          <p:nvPr/>
        </p:nvSpPr>
        <p:spPr>
          <a:xfrm>
            <a:off x="11724819" y="4639068"/>
            <a:ext cx="483416" cy="36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5AB35C-4E60-97C8-3E56-459C9E850774}"/>
              </a:ext>
            </a:extLst>
          </p:cNvPr>
          <p:cNvSpPr txBox="1">
            <a:spLocks/>
          </p:cNvSpPr>
          <p:nvPr/>
        </p:nvSpPr>
        <p:spPr>
          <a:xfrm>
            <a:off x="11700871" y="5975263"/>
            <a:ext cx="483416" cy="361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As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BC2FE-31DA-5C05-7230-2BDED5622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49" y="6501199"/>
            <a:ext cx="1651000" cy="279400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35589CD-9079-B562-FC3F-261FDECFF0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7"/>
          <a:stretch/>
        </p:blipFill>
        <p:spPr>
          <a:xfrm>
            <a:off x="4734573" y="3702685"/>
            <a:ext cx="3688657" cy="27686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285A7CB-4A88-5C8D-4311-C45D79C9C963}"/>
              </a:ext>
            </a:extLst>
          </p:cNvPr>
          <p:cNvSpPr txBox="1">
            <a:spLocks/>
          </p:cNvSpPr>
          <p:nvPr/>
        </p:nvSpPr>
        <p:spPr>
          <a:xfrm>
            <a:off x="29690" y="6562747"/>
            <a:ext cx="3905669" cy="217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Tilman and </a:t>
            </a:r>
            <a:r>
              <a:rPr lang="en-US" sz="1800" dirty="0" err="1"/>
              <a:t>Wedin</a:t>
            </a:r>
            <a:r>
              <a:rPr lang="en-US" sz="1800" dirty="0"/>
              <a:t> 1991. </a:t>
            </a:r>
            <a:r>
              <a:rPr lang="en-US" sz="1800" i="1" dirty="0"/>
              <a:t>Ecology</a:t>
            </a:r>
            <a:endParaRPr lang="en-US" sz="1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AFC520-B918-B940-5AA4-4E79BBFBA92A}"/>
              </a:ext>
            </a:extLst>
          </p:cNvPr>
          <p:cNvSpPr/>
          <p:nvPr/>
        </p:nvSpPr>
        <p:spPr>
          <a:xfrm>
            <a:off x="5786284" y="3672771"/>
            <a:ext cx="309716" cy="34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F801DE-8F8E-0882-45EC-704DB0197F32}"/>
              </a:ext>
            </a:extLst>
          </p:cNvPr>
          <p:cNvSpPr/>
          <p:nvPr/>
        </p:nvSpPr>
        <p:spPr>
          <a:xfrm>
            <a:off x="8947150" y="3806147"/>
            <a:ext cx="309716" cy="345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340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DCDB-9C09-4823-1AB5-5248FF14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0D694-DFCD-ED1C-6861-52F216993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3654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9871055" y="3888485"/>
            <a:ext cx="2290563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D4533B-1B09-4F81-A366-95DF5E0D431D}"/>
              </a:ext>
            </a:extLst>
          </p:cNvPr>
          <p:cNvGrpSpPr/>
          <p:nvPr/>
        </p:nvGrpSpPr>
        <p:grpSpPr>
          <a:xfrm>
            <a:off x="718416" y="1356928"/>
            <a:ext cx="1916677" cy="3792623"/>
            <a:chOff x="136581" y="1810193"/>
            <a:chExt cx="2325472" cy="4280263"/>
          </a:xfrm>
        </p:grpSpPr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0FFB577E-0DAB-D17F-A787-C9714B76C67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 flipV="1">
              <a:off x="214401" y="2779223"/>
              <a:ext cx="625192" cy="1345304"/>
            </a:xfrm>
            <a:prstGeom prst="curvedConnector2">
              <a:avLst/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E73220-0B79-C827-88A1-D3BF46D74783}"/>
                </a:ext>
              </a:extLst>
            </p:cNvPr>
            <p:cNvSpPr/>
            <p:nvPr/>
          </p:nvSpPr>
          <p:spPr>
            <a:xfrm>
              <a:off x="839593" y="2189019"/>
              <a:ext cx="1163781" cy="1180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fish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9395F1B4-26D7-80EE-CC99-4AAF78D02DB5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rot="5400000">
              <a:off x="1179775" y="3611133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A540A7EF-8C33-378E-594D-FB3A6D0BEB09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rot="16200000" flipH="1" flipV="1">
              <a:off x="826989" y="4366333"/>
              <a:ext cx="538892" cy="581886"/>
            </a:xfrm>
            <a:prstGeom prst="curvedConnector4">
              <a:avLst>
                <a:gd name="adj1" fmla="val -73271"/>
                <a:gd name="adj2" fmla="val 16071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6AE205DA-8860-A719-AB92-A2F10F90E766}"/>
                </a:ext>
              </a:extLst>
            </p:cNvPr>
            <p:cNvCxnSpPr>
              <a:cxnSpLocks/>
              <a:stCxn id="36" idx="3"/>
              <a:endCxn id="38" idx="3"/>
            </p:cNvCxnSpPr>
            <p:nvPr/>
          </p:nvCxnSpPr>
          <p:spPr>
            <a:xfrm flipH="1" flipV="1">
              <a:off x="1845779" y="3712630"/>
              <a:ext cx="123489" cy="1265404"/>
            </a:xfrm>
            <a:prstGeom prst="curvedConnector3">
              <a:avLst>
                <a:gd name="adj1" fmla="val -185118"/>
              </a:avLst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B8B8DD-C4A3-B5BE-FEB6-97335BCDAB83}"/>
                </a:ext>
              </a:extLst>
            </p:cNvPr>
            <p:cNvSpPr/>
            <p:nvPr/>
          </p:nvSpPr>
          <p:spPr>
            <a:xfrm>
              <a:off x="805487" y="4387830"/>
              <a:ext cx="1163781" cy="11804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shark</a:t>
              </a:r>
            </a:p>
            <a:p>
              <a:pPr algn="ctr"/>
              <a:r>
                <a:rPr lang="en-US" dirty="0"/>
                <a:t>(y)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2EA6D05-580A-9F6C-C017-598A4A9AB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343" y="1810193"/>
              <a:ext cx="344710" cy="36933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BD94058-B679-3BE6-A1B7-0E9F8190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079" y="3503080"/>
              <a:ext cx="266700" cy="4191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70CC4AD-8D24-8EFD-6129-90876C9F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4156" y="5672790"/>
              <a:ext cx="254000" cy="317500"/>
            </a:xfrm>
            <a:prstGeom prst="rect">
              <a:avLst/>
            </a:prstGeom>
          </p:spPr>
        </p:pic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3D708A51-93D2-A9C8-CEF2-69233EA3104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17327" y="2193176"/>
              <a:ext cx="590204" cy="581890"/>
            </a:xfrm>
            <a:prstGeom prst="curvedConnector4">
              <a:avLst>
                <a:gd name="adj1" fmla="val -38732"/>
                <a:gd name="adj2" fmla="val 13928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09FB44-D3DD-427E-F8F7-287339B0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581" y="4244227"/>
              <a:ext cx="190500" cy="342900"/>
            </a:xfrm>
            <a:prstGeom prst="rect">
              <a:avLst/>
            </a:prstGeom>
          </p:spPr>
        </p:pic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0D666FF2-7E70-3E84-515A-EB6B99265F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6140" y="5848747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BC0302A-5C8A-C0C7-8A75-2D24AA06C651}"/>
              </a:ext>
            </a:extLst>
          </p:cNvPr>
          <p:cNvSpPr txBox="1">
            <a:spLocks/>
          </p:cNvSpPr>
          <p:nvPr/>
        </p:nvSpPr>
        <p:spPr>
          <a:xfrm>
            <a:off x="6597" y="5144950"/>
            <a:ext cx="3255752" cy="171190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/>
              <a:t>How does fish abundance </a:t>
            </a:r>
            <a:r>
              <a:rPr lang="en-US" sz="2800" b="1" i="1" dirty="0">
                <a:solidFill>
                  <a:srgbClr val="C00000"/>
                </a:solidFill>
              </a:rPr>
              <a:t>vary </a:t>
            </a:r>
            <a:r>
              <a:rPr lang="en-US" sz="2800" i="1" dirty="0"/>
              <a:t>with </a:t>
            </a:r>
            <a:r>
              <a:rPr lang="en-US" sz="2800" b="1" i="1" dirty="0">
                <a:solidFill>
                  <a:srgbClr val="C00000"/>
                </a:solidFill>
              </a:rPr>
              <a:t>changes </a:t>
            </a:r>
            <a:r>
              <a:rPr lang="en-US" sz="2800" i="1" dirty="0"/>
              <a:t>in shark abundance?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7D5826-CFF0-5C73-7232-340DDA485E92}"/>
              </a:ext>
            </a:extLst>
          </p:cNvPr>
          <p:cNvSpPr/>
          <p:nvPr/>
        </p:nvSpPr>
        <p:spPr>
          <a:xfrm>
            <a:off x="3450252" y="4910586"/>
            <a:ext cx="6910716" cy="20143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2C75-5F34-58B1-0FDF-F88CC6C1AEEB}"/>
              </a:ext>
            </a:extLst>
          </p:cNvPr>
          <p:cNvSpPr/>
          <p:nvPr/>
        </p:nvSpPr>
        <p:spPr>
          <a:xfrm>
            <a:off x="3579648" y="63480"/>
            <a:ext cx="6355611" cy="324634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564CF-105F-E652-0673-88A016FEA947}"/>
              </a:ext>
            </a:extLst>
          </p:cNvPr>
          <p:cNvSpPr txBox="1">
            <a:spLocks/>
          </p:cNvSpPr>
          <p:nvPr/>
        </p:nvSpPr>
        <p:spPr>
          <a:xfrm>
            <a:off x="77342" y="65150"/>
            <a:ext cx="3910519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Community</a:t>
            </a:r>
            <a:r>
              <a:rPr lang="en-US" sz="2800" dirty="0"/>
              <a:t> = interacting populations of different species </a:t>
            </a:r>
          </a:p>
        </p:txBody>
      </p:sp>
    </p:spTree>
    <p:extLst>
      <p:ext uri="{BB962C8B-B14F-4D97-AF65-F5344CB8AC3E}">
        <p14:creationId xmlns:p14="http://schemas.microsoft.com/office/powerpoint/2010/main" val="206503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9871055" y="3888485"/>
            <a:ext cx="2290563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FFB577E-0DAB-D17F-A787-C9714B76C67C}"/>
              </a:ext>
            </a:extLst>
          </p:cNvPr>
          <p:cNvCxnSpPr>
            <a:cxnSpLocks/>
            <a:stCxn id="13" idx="2"/>
            <a:endCxn id="10" idx="1"/>
          </p:cNvCxnSpPr>
          <p:nvPr/>
        </p:nvCxnSpPr>
        <p:spPr>
          <a:xfrm rot="16200000" flipH="1">
            <a:off x="1257508" y="3411805"/>
            <a:ext cx="381073" cy="1292494"/>
          </a:xfrm>
          <a:prstGeom prst="curvedConnector2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8E73220-0B79-C827-88A1-D3BF46D74783}"/>
              </a:ext>
            </a:extLst>
          </p:cNvPr>
          <p:cNvSpPr/>
          <p:nvPr/>
        </p:nvSpPr>
        <p:spPr>
          <a:xfrm>
            <a:off x="322197" y="2821590"/>
            <a:ext cx="959200" cy="1045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 A</a:t>
            </a:r>
          </a:p>
          <a:p>
            <a:pPr algn="ctr"/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6AE205DA-8860-A719-AB92-A2F10F90E766}"/>
              </a:ext>
            </a:extLst>
          </p:cNvPr>
          <p:cNvCxnSpPr>
            <a:cxnSpLocks/>
            <a:stCxn id="6" idx="0"/>
          </p:cNvCxnSpPr>
          <p:nvPr/>
        </p:nvCxnSpPr>
        <p:spPr>
          <a:xfrm rot="16200000" flipV="1">
            <a:off x="1686793" y="1769297"/>
            <a:ext cx="382168" cy="1690726"/>
          </a:xfrm>
          <a:prstGeom prst="curvedConnector2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3D708A51-93D2-A9C8-CEF2-69233EA310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1381" y="2807864"/>
            <a:ext cx="522963" cy="479599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C7D5826-CFF0-5C73-7232-340DDA485E92}"/>
              </a:ext>
            </a:extLst>
          </p:cNvPr>
          <p:cNvSpPr/>
          <p:nvPr/>
        </p:nvSpPr>
        <p:spPr>
          <a:xfrm>
            <a:off x="3450252" y="4910586"/>
            <a:ext cx="6910716" cy="20143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062C75-5F34-58B1-0FDF-F88CC6C1AEEB}"/>
              </a:ext>
            </a:extLst>
          </p:cNvPr>
          <p:cNvSpPr/>
          <p:nvPr/>
        </p:nvSpPr>
        <p:spPr>
          <a:xfrm>
            <a:off x="3579648" y="63480"/>
            <a:ext cx="6355611" cy="324634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7564CF-105F-E652-0673-88A016FEA947}"/>
              </a:ext>
            </a:extLst>
          </p:cNvPr>
          <p:cNvSpPr txBox="1">
            <a:spLocks/>
          </p:cNvSpPr>
          <p:nvPr/>
        </p:nvSpPr>
        <p:spPr>
          <a:xfrm>
            <a:off x="77342" y="65150"/>
            <a:ext cx="3910519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Community</a:t>
            </a:r>
            <a:r>
              <a:rPr lang="en-US" sz="2800" dirty="0"/>
              <a:t> = interacting populations of different species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6EF18-F8A2-C5C4-4DAA-A72D375F27FC}"/>
              </a:ext>
            </a:extLst>
          </p:cNvPr>
          <p:cNvSpPr/>
          <p:nvPr/>
        </p:nvSpPr>
        <p:spPr>
          <a:xfrm>
            <a:off x="2243640" y="2805744"/>
            <a:ext cx="959200" cy="10459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Fish B</a:t>
            </a:r>
          </a:p>
          <a:p>
            <a:pPr algn="ctr"/>
            <a:r>
              <a:rPr lang="en-US" dirty="0"/>
              <a:t>(x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8D4748-3633-6B3A-BBC5-D8208911ADB5}"/>
              </a:ext>
            </a:extLst>
          </p:cNvPr>
          <p:cNvSpPr txBox="1">
            <a:spLocks/>
          </p:cNvSpPr>
          <p:nvPr/>
        </p:nvSpPr>
        <p:spPr>
          <a:xfrm>
            <a:off x="20331" y="4817609"/>
            <a:ext cx="4063487" cy="171190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/>
              <a:t>How does the abundance of </a:t>
            </a:r>
            <a:r>
              <a:rPr lang="en-US" sz="2800" b="1" i="1" dirty="0">
                <a:solidFill>
                  <a:srgbClr val="0070C0"/>
                </a:solidFill>
              </a:rPr>
              <a:t>fish species A</a:t>
            </a:r>
            <a:r>
              <a:rPr lang="en-US" sz="2800" i="1" dirty="0"/>
              <a:t> vary with changes in the abundance of </a:t>
            </a:r>
            <a:r>
              <a:rPr lang="en-US" sz="2800" b="1" i="1" dirty="0">
                <a:solidFill>
                  <a:srgbClr val="002060"/>
                </a:solidFill>
              </a:rPr>
              <a:t>fish species B</a:t>
            </a:r>
            <a:r>
              <a:rPr lang="en-US" sz="2800" i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F265E8-1C4A-7F65-8C1F-ABFA565E7A9D}"/>
                  </a:ext>
                </a:extLst>
              </p:cNvPr>
              <p:cNvSpPr txBox="1"/>
              <p:nvPr/>
            </p:nvSpPr>
            <p:spPr>
              <a:xfrm>
                <a:off x="697747" y="2239292"/>
                <a:ext cx="43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F265E8-1C4A-7F65-8C1F-ABFA565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47" y="2239292"/>
                <a:ext cx="4350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FAF95F-72BC-2BFD-5566-2D1F11C1D174}"/>
                  </a:ext>
                </a:extLst>
              </p:cNvPr>
              <p:cNvSpPr txBox="1"/>
              <p:nvPr/>
            </p:nvSpPr>
            <p:spPr>
              <a:xfrm>
                <a:off x="2094291" y="4063923"/>
                <a:ext cx="43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FAF95F-72BC-2BFD-5566-2D1F11C1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291" y="4063923"/>
                <a:ext cx="4350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38F5C84-C7DA-A468-F9B0-E2135FA2876C}"/>
              </a:ext>
            </a:extLst>
          </p:cNvPr>
          <p:cNvCxnSpPr>
            <a:cxnSpLocks/>
            <a:stCxn id="6" idx="2"/>
            <a:endCxn id="6" idx="1"/>
          </p:cNvCxnSpPr>
          <p:nvPr/>
        </p:nvCxnSpPr>
        <p:spPr>
          <a:xfrm rot="5400000" flipH="1">
            <a:off x="2221958" y="3350389"/>
            <a:ext cx="522963" cy="479600"/>
          </a:xfrm>
          <a:prstGeom prst="curvedConnector4">
            <a:avLst>
              <a:gd name="adj1" fmla="val -43712"/>
              <a:gd name="adj2" fmla="val 14766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AC808A-9158-0E17-72D6-A23C10962A3F}"/>
                  </a:ext>
                </a:extLst>
              </p:cNvPr>
              <p:cNvSpPr txBox="1"/>
              <p:nvPr/>
            </p:nvSpPr>
            <p:spPr>
              <a:xfrm>
                <a:off x="1075093" y="4166442"/>
                <a:ext cx="43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AC808A-9158-0E17-72D6-A23C10962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93" y="4166442"/>
                <a:ext cx="435052" cy="369332"/>
              </a:xfrm>
              <a:prstGeom prst="rect">
                <a:avLst/>
              </a:prstGeom>
              <a:blipFill>
                <a:blip r:embed="rId6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526CF2-CD7F-F6CE-F3EA-2ADE9F2DA8C6}"/>
                  </a:ext>
                </a:extLst>
              </p:cNvPr>
              <p:cNvSpPr txBox="1"/>
              <p:nvPr/>
            </p:nvSpPr>
            <p:spPr>
              <a:xfrm>
                <a:off x="1618324" y="2071444"/>
                <a:ext cx="4350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6526CF2-CD7F-F6CE-F3EA-2ADE9F2D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24" y="2071444"/>
                <a:ext cx="435052" cy="369332"/>
              </a:xfrm>
              <a:prstGeom prst="rect">
                <a:avLst/>
              </a:prstGeom>
              <a:blipFill>
                <a:blip r:embed="rId7"/>
                <a:stretch>
                  <a:fillRect r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189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modified for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interspecies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0D74-5145-CE83-34D9-1017B7908407}"/>
                  </a:ext>
                </a:extLst>
              </p:cNvPr>
              <p:cNvSpPr txBox="1"/>
              <p:nvPr/>
            </p:nvSpPr>
            <p:spPr>
              <a:xfrm>
                <a:off x="835994" y="2985584"/>
                <a:ext cx="4001311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520D74-5145-CE83-34D9-1017B790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94" y="2985584"/>
                <a:ext cx="4001311" cy="793359"/>
              </a:xfrm>
              <a:prstGeom prst="rect">
                <a:avLst/>
              </a:prstGeom>
              <a:blipFill>
                <a:blip r:embed="rId2"/>
                <a:stretch>
                  <a:fillRect l="-946"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9B0CA-D35D-B007-F388-CF6F23C972EF}"/>
                  </a:ext>
                </a:extLst>
              </p:cNvPr>
              <p:cNvSpPr txBox="1"/>
              <p:nvPr/>
            </p:nvSpPr>
            <p:spPr>
              <a:xfrm>
                <a:off x="835993" y="3929743"/>
                <a:ext cx="4001311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9B0CA-D35D-B007-F388-CF6F23C97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93" y="3929743"/>
                <a:ext cx="4001311" cy="793359"/>
              </a:xfrm>
              <a:prstGeom prst="rect">
                <a:avLst/>
              </a:prstGeom>
              <a:blipFill>
                <a:blip r:embed="rId3"/>
                <a:stretch>
                  <a:fillRect l="-1262"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02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modified for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interspecies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743D82-0726-7EB0-85D8-917BF9125BD0}"/>
                  </a:ext>
                </a:extLst>
              </p:cNvPr>
              <p:cNvSpPr txBox="1"/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743D82-0726-7EB0-85D8-917BF9125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blipFill>
                <a:blip r:embed="rId2"/>
                <a:stretch>
                  <a:fillRect l="-1928" r="-551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EA82E-F4D1-45AA-CAFB-FB63E162929D}"/>
                  </a:ext>
                </a:extLst>
              </p:cNvPr>
              <p:cNvSpPr txBox="1"/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2EA82E-F4D1-45AA-CAFB-FB63E1629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blipFill>
                <a:blip r:embed="rId3"/>
                <a:stretch>
                  <a:fillRect l="-2479" r="-110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67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modified for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interspecies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8452F-3D63-7796-8DE8-D81DED62C1DB}"/>
              </a:ext>
            </a:extLst>
          </p:cNvPr>
          <p:cNvSpPr txBox="1"/>
          <p:nvPr/>
        </p:nvSpPr>
        <p:spPr>
          <a:xfrm>
            <a:off x="404948" y="1099388"/>
            <a:ext cx="32305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intraspecies competition of species 1 (akin to logistic growth)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DA6372-43C2-7245-7118-53D7AAAC0691}"/>
              </a:ext>
            </a:extLst>
          </p:cNvPr>
          <p:cNvSpPr/>
          <p:nvPr/>
        </p:nvSpPr>
        <p:spPr>
          <a:xfrm rot="16200000">
            <a:off x="2344965" y="1739864"/>
            <a:ext cx="535211" cy="1654628"/>
          </a:xfrm>
          <a:prstGeom prst="rightBrace">
            <a:avLst>
              <a:gd name="adj1" fmla="val 11860"/>
              <a:gd name="adj2" fmla="val 2575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AC94-6255-8DC4-E45A-6E0ADFE20F7A}"/>
              </a:ext>
            </a:extLst>
          </p:cNvPr>
          <p:cNvSpPr txBox="1"/>
          <p:nvPr/>
        </p:nvSpPr>
        <p:spPr>
          <a:xfrm>
            <a:off x="248191" y="5245276"/>
            <a:ext cx="32305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intraspecies competition of species 2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41B8F37-7DDC-3EEF-0F9D-9824863D60BD}"/>
              </a:ext>
            </a:extLst>
          </p:cNvPr>
          <p:cNvSpPr/>
          <p:nvPr/>
        </p:nvSpPr>
        <p:spPr>
          <a:xfrm rot="5400000">
            <a:off x="2344965" y="4130254"/>
            <a:ext cx="535211" cy="1654628"/>
          </a:xfrm>
          <a:prstGeom prst="rightBrace">
            <a:avLst>
              <a:gd name="adj1" fmla="val 11860"/>
              <a:gd name="adj2" fmla="val 5733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4F313-AF7B-76ED-903C-C69CF022500C}"/>
              </a:ext>
            </a:extLst>
          </p:cNvPr>
          <p:cNvSpPr txBox="1"/>
          <p:nvPr/>
        </p:nvSpPr>
        <p:spPr>
          <a:xfrm>
            <a:off x="6941364" y="1211067"/>
            <a:ext cx="42579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Each species is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self-regulated </a:t>
            </a:r>
            <a:r>
              <a:rPr lang="en-US" sz="2400" dirty="0">
                <a:latin typeface="Helvetica" pitchFamily="2" charset="0"/>
              </a:rPr>
              <a:t>by logistic growth and its own carrying capacity (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400" dirty="0">
                <a:latin typeface="Helvetica" pitchFamily="2" charset="0"/>
              </a:rPr>
              <a:t>) and growth rate (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r</a:t>
            </a:r>
            <a:r>
              <a:rPr lang="en-US" sz="2400" dirty="0">
                <a:latin typeface="Helvetica" pitchFamily="2" charset="0"/>
              </a:rPr>
              <a:t>).</a:t>
            </a:r>
          </a:p>
          <a:p>
            <a:pPr algn="ctr"/>
            <a:endParaRPr lang="en-US" sz="2400" dirty="0">
              <a:effectLst/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But also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regulated by the density of its competitor </a:t>
            </a:r>
            <a:r>
              <a:rPr lang="en-US" sz="2400" dirty="0">
                <a:latin typeface="Helvetica" pitchFamily="2" charset="0"/>
              </a:rPr>
              <a:t>(e.g. for a specific resource).</a:t>
            </a:r>
            <a:endParaRPr lang="en-US" sz="24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3FC051-72D0-0A5A-0600-194C0061C625}"/>
              </a:ext>
            </a:extLst>
          </p:cNvPr>
          <p:cNvSpPr/>
          <p:nvPr/>
        </p:nvSpPr>
        <p:spPr>
          <a:xfrm>
            <a:off x="6719583" y="2928258"/>
            <a:ext cx="4658469" cy="2669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44EAEF-A13A-DE0B-9EA5-29C551A25AB3}"/>
                  </a:ext>
                </a:extLst>
              </p:cNvPr>
              <p:cNvSpPr txBox="1"/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44EAEF-A13A-DE0B-9EA5-29C551A25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blipFill>
                <a:blip r:embed="rId2"/>
                <a:stretch>
                  <a:fillRect l="-1928" r="-551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720174-F950-3541-7E1E-A69F12491EDE}"/>
                  </a:ext>
                </a:extLst>
              </p:cNvPr>
              <p:cNvSpPr txBox="1"/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720174-F950-3541-7E1E-A69F12491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blipFill>
                <a:blip r:embed="rId3"/>
                <a:stretch>
                  <a:fillRect l="-2479" r="-110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97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modified for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interspecies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8452F-3D63-7796-8DE8-D81DED62C1DB}"/>
              </a:ext>
            </a:extLst>
          </p:cNvPr>
          <p:cNvSpPr txBox="1"/>
          <p:nvPr/>
        </p:nvSpPr>
        <p:spPr>
          <a:xfrm>
            <a:off x="404948" y="1099388"/>
            <a:ext cx="32305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intraspecies competition of species 1 (akin to logistic growth)</a:t>
            </a:r>
            <a:endParaRPr lang="en-US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DA6372-43C2-7245-7118-53D7AAAC0691}"/>
              </a:ext>
            </a:extLst>
          </p:cNvPr>
          <p:cNvSpPr/>
          <p:nvPr/>
        </p:nvSpPr>
        <p:spPr>
          <a:xfrm rot="16200000">
            <a:off x="2344965" y="1739864"/>
            <a:ext cx="535211" cy="1654628"/>
          </a:xfrm>
          <a:prstGeom prst="rightBrace">
            <a:avLst>
              <a:gd name="adj1" fmla="val 11860"/>
              <a:gd name="adj2" fmla="val 25754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69244-CCE6-350E-1AF7-BC2D63C29289}"/>
              </a:ext>
            </a:extLst>
          </p:cNvPr>
          <p:cNvSpPr txBox="1"/>
          <p:nvPr/>
        </p:nvSpPr>
        <p:spPr>
          <a:xfrm>
            <a:off x="3587628" y="1145482"/>
            <a:ext cx="3087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interspecies competition with species 2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FED01A-79C4-CE7B-7ADA-20EDEAF053C5}"/>
              </a:ext>
            </a:extLst>
          </p:cNvPr>
          <p:cNvSpPr txBox="1"/>
          <p:nvPr/>
        </p:nvSpPr>
        <p:spPr>
          <a:xfrm>
            <a:off x="3439885" y="5400079"/>
            <a:ext cx="3087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interspecies competition with species 1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00C60E7-5B0A-E05E-4463-437A1FA78370}"/>
              </a:ext>
            </a:extLst>
          </p:cNvPr>
          <p:cNvSpPr/>
          <p:nvPr/>
        </p:nvSpPr>
        <p:spPr>
          <a:xfrm rot="5400000">
            <a:off x="4522110" y="4167901"/>
            <a:ext cx="535212" cy="1654629"/>
          </a:xfrm>
          <a:prstGeom prst="rightBrace">
            <a:avLst>
              <a:gd name="adj1" fmla="val 11860"/>
              <a:gd name="adj2" fmla="val 494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AC94-6255-8DC4-E45A-6E0ADFE20F7A}"/>
              </a:ext>
            </a:extLst>
          </p:cNvPr>
          <p:cNvSpPr txBox="1"/>
          <p:nvPr/>
        </p:nvSpPr>
        <p:spPr>
          <a:xfrm>
            <a:off x="248191" y="5245276"/>
            <a:ext cx="32305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intraspecies competition of species 2</a:t>
            </a:r>
            <a:endParaRPr lang="en-US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41B8F37-7DDC-3EEF-0F9D-9824863D60BD}"/>
              </a:ext>
            </a:extLst>
          </p:cNvPr>
          <p:cNvSpPr/>
          <p:nvPr/>
        </p:nvSpPr>
        <p:spPr>
          <a:xfrm rot="5400000">
            <a:off x="2344965" y="4130254"/>
            <a:ext cx="535211" cy="1654628"/>
          </a:xfrm>
          <a:prstGeom prst="rightBrace">
            <a:avLst>
              <a:gd name="adj1" fmla="val 11860"/>
              <a:gd name="adj2" fmla="val 5733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94883A-5D05-A82A-2D9E-0931B04C3491}"/>
                  </a:ext>
                </a:extLst>
              </p:cNvPr>
              <p:cNvSpPr txBox="1"/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94883A-5D05-A82A-2D9E-0931B04C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blipFill>
                <a:blip r:embed="rId2"/>
                <a:stretch>
                  <a:fillRect l="-1928" r="-551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8823B9-AB8D-0120-6168-CCAED20B5B22}"/>
                  </a:ext>
                </a:extLst>
              </p:cNvPr>
              <p:cNvSpPr txBox="1"/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8823B9-AB8D-0120-6168-CCAED20B5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blipFill>
                <a:blip r:embed="rId3"/>
                <a:stretch>
                  <a:fillRect l="-2479" r="-110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>
            <a:extLst>
              <a:ext uri="{FF2B5EF4-FFF2-40B4-BE49-F238E27FC236}">
                <a16:creationId xmlns:a16="http://schemas.microsoft.com/office/drawing/2014/main" id="{4C2959A8-F1FD-BFA7-7853-78E7308DB295}"/>
              </a:ext>
            </a:extLst>
          </p:cNvPr>
          <p:cNvSpPr/>
          <p:nvPr/>
        </p:nvSpPr>
        <p:spPr>
          <a:xfrm rot="16200000">
            <a:off x="4522110" y="1725555"/>
            <a:ext cx="535212" cy="1654629"/>
          </a:xfrm>
          <a:prstGeom prst="rightBrace">
            <a:avLst>
              <a:gd name="adj1" fmla="val 11860"/>
              <a:gd name="adj2" fmla="val 494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4017E-A32B-233A-BEB0-1C4607A38368}"/>
              </a:ext>
            </a:extLst>
          </p:cNvPr>
          <p:cNvSpPr txBox="1"/>
          <p:nvPr/>
        </p:nvSpPr>
        <p:spPr>
          <a:xfrm>
            <a:off x="6941364" y="1211067"/>
            <a:ext cx="42579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Each species is self- regulated by logistic growth and its own carrying capacity (K) and growth rate (r).</a:t>
            </a:r>
          </a:p>
          <a:p>
            <a:pPr algn="ctr"/>
            <a:endParaRPr lang="en-US" sz="2400" dirty="0">
              <a:effectLst/>
              <a:latin typeface="Helvetica" pitchFamily="2" charset="0"/>
            </a:endParaRPr>
          </a:p>
          <a:p>
            <a:pPr algn="ctr"/>
            <a:r>
              <a:rPr lang="en-US" sz="2400" dirty="0">
                <a:latin typeface="Helvetica" pitchFamily="2" charset="0"/>
              </a:rPr>
              <a:t>Each species is also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regulated by the density of its competitor </a:t>
            </a:r>
            <a:r>
              <a:rPr lang="en-US" sz="2400" dirty="0">
                <a:latin typeface="Helvetica" pitchFamily="2" charset="0"/>
              </a:rPr>
              <a:t>(e.g. for a specific resource).</a:t>
            </a:r>
            <a:endParaRPr lang="en-US" sz="2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9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7B85D-3FCD-D1C5-7B8F-2E6282381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2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-Volterra equation can be modified for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interspecies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8452F-3D63-7796-8DE8-D81DED62C1DB}"/>
              </a:ext>
            </a:extLst>
          </p:cNvPr>
          <p:cNvSpPr txBox="1"/>
          <p:nvPr/>
        </p:nvSpPr>
        <p:spPr>
          <a:xfrm>
            <a:off x="404948" y="1099388"/>
            <a:ext cx="32305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intraspecies competition of species 1 (akin to logistic growth)</a:t>
            </a:r>
            <a:endParaRPr lang="en-US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DA6372-43C2-7245-7118-53D7AAAC0691}"/>
              </a:ext>
            </a:extLst>
          </p:cNvPr>
          <p:cNvSpPr/>
          <p:nvPr/>
        </p:nvSpPr>
        <p:spPr>
          <a:xfrm rot="16200000">
            <a:off x="2344965" y="1739864"/>
            <a:ext cx="535211" cy="1654628"/>
          </a:xfrm>
          <a:prstGeom prst="rightBrace">
            <a:avLst>
              <a:gd name="adj1" fmla="val 11860"/>
              <a:gd name="adj2" fmla="val 25754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0AC94-6255-8DC4-E45A-6E0ADFE20F7A}"/>
              </a:ext>
            </a:extLst>
          </p:cNvPr>
          <p:cNvSpPr txBox="1"/>
          <p:nvPr/>
        </p:nvSpPr>
        <p:spPr>
          <a:xfrm>
            <a:off x="248191" y="5245276"/>
            <a:ext cx="32305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intraspecies competition of species 2</a:t>
            </a:r>
            <a:endParaRPr lang="en-US" dirty="0">
              <a:solidFill>
                <a:schemeClr val="bg1">
                  <a:lumMod val="50000"/>
                </a:schemeClr>
              </a:solidFill>
              <a:effectLst/>
              <a:latin typeface="Helvetica" pitchFamily="2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41B8F37-7DDC-3EEF-0F9D-9824863D60BD}"/>
              </a:ext>
            </a:extLst>
          </p:cNvPr>
          <p:cNvSpPr/>
          <p:nvPr/>
        </p:nvSpPr>
        <p:spPr>
          <a:xfrm rot="5400000">
            <a:off x="2344965" y="4130254"/>
            <a:ext cx="535211" cy="1654628"/>
          </a:xfrm>
          <a:prstGeom prst="rightBrace">
            <a:avLst>
              <a:gd name="adj1" fmla="val 11860"/>
              <a:gd name="adj2" fmla="val 5733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51162-EAB6-618D-0E27-112D2A5C881A}"/>
                  </a:ext>
                </a:extLst>
              </p:cNvPr>
              <p:cNvSpPr txBox="1"/>
              <p:nvPr/>
            </p:nvSpPr>
            <p:spPr>
              <a:xfrm>
                <a:off x="6941364" y="1211067"/>
                <a:ext cx="4257904" cy="6370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Each species is self- regulated by logistic growth and its own carrying capacity (K) and growth rate (r).</a:t>
                </a:r>
              </a:p>
              <a:p>
                <a:pPr algn="ctr"/>
                <a:endParaRPr lang="en-US" sz="2400" dirty="0"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sz="2400" dirty="0">
                    <a:latin typeface="Helvetica" pitchFamily="2" charset="0"/>
                  </a:rPr>
                  <a:t>Each species is also regulated by the density of   its competitor (e.g. for a specific resource).</a:t>
                </a:r>
                <a:endParaRPr lang="en-US" sz="2400" dirty="0">
                  <a:effectLst/>
                  <a:latin typeface="Helvetica" pitchFamily="2" charset="0"/>
                </a:endParaRPr>
              </a:p>
              <a:p>
                <a:pPr algn="ctr"/>
                <a:endParaRPr lang="en-US" sz="2400" dirty="0">
                  <a:latin typeface="Helvetic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Helvetica" pitchFamily="2" charset="0"/>
                  </a:rPr>
                  <a:t>= effect of species 2 on the population of species 1</a:t>
                </a:r>
              </a:p>
              <a:p>
                <a:pPr algn="ctr"/>
                <a:endParaRPr lang="en-US" sz="2400" dirty="0">
                  <a:latin typeface="Helvetica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effectLst/>
                    <a:latin typeface="Helvetica" pitchFamily="2" charset="0"/>
                  </a:rPr>
                  <a:t>= effect of species 1 on the population of species 2</a:t>
                </a:r>
              </a:p>
              <a:p>
                <a:pPr algn="ctr"/>
                <a:endParaRPr lang="en-US" sz="2400" dirty="0">
                  <a:latin typeface="Helvetica" pitchFamily="2" charset="0"/>
                </a:endParaRPr>
              </a:p>
              <a:p>
                <a:pPr algn="ctr"/>
                <a:endParaRPr lang="en-US" sz="24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451162-EAB6-618D-0E27-112D2A5C8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64" y="1211067"/>
                <a:ext cx="4257904" cy="6370975"/>
              </a:xfrm>
              <a:prstGeom prst="rect">
                <a:avLst/>
              </a:prstGeom>
              <a:blipFill>
                <a:blip r:embed="rId2"/>
                <a:stretch>
                  <a:fillRect l="-298" t="-795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/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14203-3D9E-FC2D-321F-30233931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6" y="2928257"/>
                <a:ext cx="4592884" cy="834909"/>
              </a:xfrm>
              <a:prstGeom prst="rect">
                <a:avLst/>
              </a:prstGeom>
              <a:blipFill>
                <a:blip r:embed="rId3"/>
                <a:stretch>
                  <a:fillRect l="-1928" r="-551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BD792-505B-5166-68B4-F7F8794A262F}"/>
                  </a:ext>
                </a:extLst>
              </p:cNvPr>
              <p:cNvSpPr txBox="1"/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BD792-505B-5166-68B4-F7F8794A2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5" y="3870947"/>
                <a:ext cx="4592884" cy="834909"/>
              </a:xfrm>
              <a:prstGeom prst="rect">
                <a:avLst/>
              </a:prstGeom>
              <a:blipFill>
                <a:blip r:embed="rId4"/>
                <a:stretch>
                  <a:fillRect l="-2479" r="-1102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7CC8372-5252-8E7B-5751-0E22038D17FC}"/>
              </a:ext>
            </a:extLst>
          </p:cNvPr>
          <p:cNvSpPr txBox="1"/>
          <p:nvPr/>
        </p:nvSpPr>
        <p:spPr>
          <a:xfrm>
            <a:off x="3587628" y="1145482"/>
            <a:ext cx="3087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interspecies competition with species 2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BFFE0D-18A2-E0CD-8C8A-A61A7E833BCF}"/>
              </a:ext>
            </a:extLst>
          </p:cNvPr>
          <p:cNvSpPr txBox="1"/>
          <p:nvPr/>
        </p:nvSpPr>
        <p:spPr>
          <a:xfrm>
            <a:off x="3439885" y="5400079"/>
            <a:ext cx="30872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interspecies competition with species 1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FF3223B-C26A-C88C-FC88-A7A1B6F67940}"/>
              </a:ext>
            </a:extLst>
          </p:cNvPr>
          <p:cNvSpPr/>
          <p:nvPr/>
        </p:nvSpPr>
        <p:spPr>
          <a:xfrm rot="5400000">
            <a:off x="4522110" y="4167901"/>
            <a:ext cx="535212" cy="1654629"/>
          </a:xfrm>
          <a:prstGeom prst="rightBrace">
            <a:avLst>
              <a:gd name="adj1" fmla="val 11860"/>
              <a:gd name="adj2" fmla="val 494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A4D43EE8-5B3B-2078-A4A9-34D67DA15218}"/>
              </a:ext>
            </a:extLst>
          </p:cNvPr>
          <p:cNvSpPr/>
          <p:nvPr/>
        </p:nvSpPr>
        <p:spPr>
          <a:xfrm rot="16200000">
            <a:off x="4522110" y="1725555"/>
            <a:ext cx="535212" cy="1654629"/>
          </a:xfrm>
          <a:prstGeom prst="rightBrace">
            <a:avLst>
              <a:gd name="adj1" fmla="val 11860"/>
              <a:gd name="adj2" fmla="val 494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179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2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/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/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075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B545F-6F8E-7CC9-47FD-86826CD505BE}"/>
              </a:ext>
            </a:extLst>
          </p:cNvPr>
          <p:cNvSpPr/>
          <p:nvPr/>
        </p:nvSpPr>
        <p:spPr>
          <a:xfrm>
            <a:off x="594374" y="4344512"/>
            <a:ext cx="2420966" cy="42933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/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/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C7C04-D01B-285D-F3B5-98954E581B64}"/>
              </a:ext>
            </a:extLst>
          </p:cNvPr>
          <p:cNvSpPr txBox="1"/>
          <p:nvPr/>
        </p:nvSpPr>
        <p:spPr>
          <a:xfrm>
            <a:off x="594374" y="3797097"/>
            <a:ext cx="5290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Four equilibria at:</a:t>
            </a:r>
            <a:endParaRPr lang="en-US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/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blipFill>
                <a:blip r:embed="rId4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7392F4-0DB1-01D7-FA58-FD64E2EDACEB}"/>
              </a:ext>
            </a:extLst>
          </p:cNvPr>
          <p:cNvSpPr txBox="1"/>
          <p:nvPr/>
        </p:nvSpPr>
        <p:spPr>
          <a:xfrm>
            <a:off x="3141599" y="4400138"/>
            <a:ext cx="64792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Trivial.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1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B545F-6F8E-7CC9-47FD-86826CD505BE}"/>
              </a:ext>
            </a:extLst>
          </p:cNvPr>
          <p:cNvSpPr/>
          <p:nvPr/>
        </p:nvSpPr>
        <p:spPr>
          <a:xfrm>
            <a:off x="594374" y="4892056"/>
            <a:ext cx="2420966" cy="42933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/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/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C7C04-D01B-285D-F3B5-98954E581B64}"/>
              </a:ext>
            </a:extLst>
          </p:cNvPr>
          <p:cNvSpPr txBox="1"/>
          <p:nvPr/>
        </p:nvSpPr>
        <p:spPr>
          <a:xfrm>
            <a:off x="594374" y="3797097"/>
            <a:ext cx="5290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Four equilibria at:</a:t>
            </a:r>
            <a:endParaRPr lang="en-US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/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blipFill>
                <a:blip r:embed="rId4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/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blipFill>
                <a:blip r:embed="rId5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7392F4-0DB1-01D7-FA58-FD64E2EDACEB}"/>
              </a:ext>
            </a:extLst>
          </p:cNvPr>
          <p:cNvSpPr txBox="1"/>
          <p:nvPr/>
        </p:nvSpPr>
        <p:spPr>
          <a:xfrm>
            <a:off x="3141596" y="4938454"/>
            <a:ext cx="64792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Species 1 extinct. Species 2 at carrying capacity.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3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B545F-6F8E-7CC9-47FD-86826CD505BE}"/>
              </a:ext>
            </a:extLst>
          </p:cNvPr>
          <p:cNvSpPr/>
          <p:nvPr/>
        </p:nvSpPr>
        <p:spPr>
          <a:xfrm>
            <a:off x="594374" y="5369341"/>
            <a:ext cx="2420966" cy="429332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/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/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C7C04-D01B-285D-F3B5-98954E581B64}"/>
              </a:ext>
            </a:extLst>
          </p:cNvPr>
          <p:cNvSpPr txBox="1"/>
          <p:nvPr/>
        </p:nvSpPr>
        <p:spPr>
          <a:xfrm>
            <a:off x="594374" y="3797097"/>
            <a:ext cx="5290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Four equilibria at:</a:t>
            </a:r>
            <a:endParaRPr lang="en-US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/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blipFill>
                <a:blip r:embed="rId4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/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blipFill>
                <a:blip r:embed="rId5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CD8535-EED5-0C22-4A89-11A35DB32976}"/>
                  </a:ext>
                </a:extLst>
              </p:cNvPr>
              <p:cNvSpPr txBox="1"/>
              <p:nvPr/>
            </p:nvSpPr>
            <p:spPr>
              <a:xfrm>
                <a:off x="720631" y="5417294"/>
                <a:ext cx="2610397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CD8535-EED5-0C22-4A89-11A35DB3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5417294"/>
                <a:ext cx="2610397" cy="384721"/>
              </a:xfrm>
              <a:prstGeom prst="rect">
                <a:avLst/>
              </a:prstGeom>
              <a:blipFill>
                <a:blip r:embed="rId6"/>
                <a:stretch>
                  <a:fillRect l="-2899" t="-967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7392F4-0DB1-01D7-FA58-FD64E2EDACEB}"/>
              </a:ext>
            </a:extLst>
          </p:cNvPr>
          <p:cNvSpPr txBox="1"/>
          <p:nvPr/>
        </p:nvSpPr>
        <p:spPr>
          <a:xfrm>
            <a:off x="3015340" y="5415611"/>
            <a:ext cx="64792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Species 2 extinct. Species 1 at carrying capacity.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4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BB545F-6F8E-7CC9-47FD-86826CD505BE}"/>
              </a:ext>
            </a:extLst>
          </p:cNvPr>
          <p:cNvSpPr/>
          <p:nvPr/>
        </p:nvSpPr>
        <p:spPr>
          <a:xfrm>
            <a:off x="594374" y="5802016"/>
            <a:ext cx="5501626" cy="930556"/>
          </a:xfrm>
          <a:prstGeom prst="rect">
            <a:avLst/>
          </a:prstGeom>
          <a:solidFill>
            <a:srgbClr val="FFFF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121920" y="238398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2-species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 equilibria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/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0359CE-84D9-A346-A045-FBC2A6D5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7344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/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7BBCC6-7B40-3FE8-BBC5-4D77ADC2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90034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063E25-86DA-C8C8-98CD-B13F417BF431}"/>
              </a:ext>
            </a:extLst>
          </p:cNvPr>
          <p:cNvSpPr txBox="1"/>
          <p:nvPr/>
        </p:nvSpPr>
        <p:spPr>
          <a:xfrm>
            <a:off x="370113" y="970122"/>
            <a:ext cx="5290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Remember: equilibrium occurs when neither population is changing!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C7C04-D01B-285D-F3B5-98954E581B64}"/>
              </a:ext>
            </a:extLst>
          </p:cNvPr>
          <p:cNvSpPr txBox="1"/>
          <p:nvPr/>
        </p:nvSpPr>
        <p:spPr>
          <a:xfrm>
            <a:off x="594374" y="3797097"/>
            <a:ext cx="52904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Four equilibria at:</a:t>
            </a:r>
            <a:endParaRPr lang="en-US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/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B45662-BB10-ABD6-34A4-48B7277CF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3" y="4366818"/>
                <a:ext cx="2294709" cy="384721"/>
              </a:xfrm>
              <a:prstGeom prst="rect">
                <a:avLst/>
              </a:prstGeom>
              <a:blipFill>
                <a:blip r:embed="rId4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/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A1F50-8114-FCC3-9315-0DB12498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4892056"/>
                <a:ext cx="2294709" cy="384721"/>
              </a:xfrm>
              <a:prstGeom prst="rect">
                <a:avLst/>
              </a:prstGeom>
              <a:blipFill>
                <a:blip r:embed="rId5"/>
                <a:stretch>
                  <a:fillRect l="-3297" t="-967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CD8535-EED5-0C22-4A89-11A35DB32976}"/>
                  </a:ext>
                </a:extLst>
              </p:cNvPr>
              <p:cNvSpPr txBox="1"/>
              <p:nvPr/>
            </p:nvSpPr>
            <p:spPr>
              <a:xfrm>
                <a:off x="720631" y="5417294"/>
                <a:ext cx="2610397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CD8535-EED5-0C22-4A89-11A35DB3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5417294"/>
                <a:ext cx="2610397" cy="384721"/>
              </a:xfrm>
              <a:prstGeom prst="rect">
                <a:avLst/>
              </a:prstGeom>
              <a:blipFill>
                <a:blip r:embed="rId6"/>
                <a:stretch>
                  <a:fillRect l="-2899" t="-967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4D8EAD-CC50-C7F3-C392-83080F5898A1}"/>
                  </a:ext>
                </a:extLst>
              </p:cNvPr>
              <p:cNvSpPr txBox="1"/>
              <p:nvPr/>
            </p:nvSpPr>
            <p:spPr>
              <a:xfrm>
                <a:off x="720631" y="5897921"/>
                <a:ext cx="6479205" cy="7832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; </m:t>
                      </m:r>
                      <m:sSubSup>
                        <m:sSub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4D8EAD-CC50-C7F3-C392-83080F589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1" y="5897921"/>
                <a:ext cx="6479205" cy="783228"/>
              </a:xfrm>
              <a:prstGeom prst="rect">
                <a:avLst/>
              </a:prstGeom>
              <a:blipFill>
                <a:blip r:embed="rId7"/>
                <a:stretch>
                  <a:fillRect l="-1174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7392F4-0DB1-01D7-FA58-FD64E2EDACEB}"/>
              </a:ext>
            </a:extLst>
          </p:cNvPr>
          <p:cNvSpPr txBox="1"/>
          <p:nvPr/>
        </p:nvSpPr>
        <p:spPr>
          <a:xfrm>
            <a:off x="6096000" y="6143797"/>
            <a:ext cx="19648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Coexistence.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1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9945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D21E2-96F6-FC92-3003-34AEDE6A9094}"/>
              </a:ext>
            </a:extLst>
          </p:cNvPr>
          <p:cNvCxnSpPr>
            <a:cxnSpLocks/>
          </p:cNvCxnSpPr>
          <p:nvPr/>
        </p:nvCxnSpPr>
        <p:spPr>
          <a:xfrm flipH="1">
            <a:off x="7006368" y="6140116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384C23-50A3-76C4-C5C7-1FEDE9B76337}"/>
                  </a:ext>
                </a:extLst>
              </p:cNvPr>
              <p:cNvSpPr txBox="1"/>
              <p:nvPr/>
            </p:nvSpPr>
            <p:spPr>
              <a:xfrm>
                <a:off x="8823165" y="6150114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384C23-50A3-76C4-C5C7-1FEDE9B7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65" y="6150114"/>
                <a:ext cx="718458" cy="707886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A7BD2D-E8A9-1393-7BA1-2891CC8C85C7}"/>
                  </a:ext>
                </a:extLst>
              </p:cNvPr>
              <p:cNvSpPr txBox="1"/>
              <p:nvPr/>
            </p:nvSpPr>
            <p:spPr>
              <a:xfrm>
                <a:off x="6244669" y="391645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A7BD2D-E8A9-1393-7BA1-2891CC8C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69" y="3916453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/>
              <p:nvPr/>
            </p:nvSpPr>
            <p:spPr>
              <a:xfrm>
                <a:off x="6571997" y="612626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97" y="6126261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1A8AAA-F8B8-6768-08C7-2E0D4B6A84DB}"/>
                  </a:ext>
                </a:extLst>
              </p:cNvPr>
              <p:cNvSpPr txBox="1"/>
              <p:nvPr/>
            </p:nvSpPr>
            <p:spPr>
              <a:xfrm>
                <a:off x="11039094" y="6284545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1A8AAA-F8B8-6768-08C7-2E0D4B6A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094" y="6284545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 l="-13158" r="-52632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E05D8B-DD1C-DA35-6AFF-A9DC9C94BC00}"/>
                  </a:ext>
                </a:extLst>
              </p:cNvPr>
              <p:cNvSpPr txBox="1"/>
              <p:nvPr/>
            </p:nvSpPr>
            <p:spPr>
              <a:xfrm>
                <a:off x="6262134" y="248140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E05D8B-DD1C-DA35-6AFF-A9DC9C94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4" y="2481401"/>
                <a:ext cx="477613" cy="492443"/>
              </a:xfrm>
              <a:prstGeom prst="rect">
                <a:avLst/>
              </a:prstGeom>
              <a:blipFill>
                <a:blip r:embed="rId6"/>
                <a:stretch>
                  <a:fillRect l="-10256" r="-51282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272E51-D21D-872C-5C9F-6C85602C3A07}"/>
              </a:ext>
            </a:extLst>
          </p:cNvPr>
          <p:cNvCxnSpPr>
            <a:cxnSpLocks/>
          </p:cNvCxnSpPr>
          <p:nvPr/>
        </p:nvCxnSpPr>
        <p:spPr>
          <a:xfrm>
            <a:off x="7006368" y="2689476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0070C0"/>
                    </a:solidFill>
                  </a:rPr>
                  <a:t>Nullclines for species 1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7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/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blipFill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7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D21E2-96F6-FC92-3003-34AEDE6A9094}"/>
              </a:ext>
            </a:extLst>
          </p:cNvPr>
          <p:cNvCxnSpPr>
            <a:cxnSpLocks/>
          </p:cNvCxnSpPr>
          <p:nvPr/>
        </p:nvCxnSpPr>
        <p:spPr>
          <a:xfrm flipH="1">
            <a:off x="7006368" y="6140116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384C23-50A3-76C4-C5C7-1FEDE9B76337}"/>
                  </a:ext>
                </a:extLst>
              </p:cNvPr>
              <p:cNvSpPr txBox="1"/>
              <p:nvPr/>
            </p:nvSpPr>
            <p:spPr>
              <a:xfrm>
                <a:off x="8823165" y="6150114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384C23-50A3-76C4-C5C7-1FEDE9B7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65" y="6150114"/>
                <a:ext cx="718458" cy="707886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A7BD2D-E8A9-1393-7BA1-2891CC8C85C7}"/>
                  </a:ext>
                </a:extLst>
              </p:cNvPr>
              <p:cNvSpPr txBox="1"/>
              <p:nvPr/>
            </p:nvSpPr>
            <p:spPr>
              <a:xfrm>
                <a:off x="6244669" y="391645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A7BD2D-E8A9-1393-7BA1-2891CC8C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669" y="3916453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2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/>
              <p:nvPr/>
            </p:nvSpPr>
            <p:spPr>
              <a:xfrm>
                <a:off x="6571997" y="612626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997" y="6126261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1A8AAA-F8B8-6768-08C7-2E0D4B6A84DB}"/>
                  </a:ext>
                </a:extLst>
              </p:cNvPr>
              <p:cNvSpPr txBox="1"/>
              <p:nvPr/>
            </p:nvSpPr>
            <p:spPr>
              <a:xfrm>
                <a:off x="11039094" y="6284545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1A8AAA-F8B8-6768-08C7-2E0D4B6A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094" y="6284545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 l="-13158" r="-52632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E05D8B-DD1C-DA35-6AFF-A9DC9C94BC00}"/>
                  </a:ext>
                </a:extLst>
              </p:cNvPr>
              <p:cNvSpPr txBox="1"/>
              <p:nvPr/>
            </p:nvSpPr>
            <p:spPr>
              <a:xfrm>
                <a:off x="6262134" y="248140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𝑏𝑖𝑔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E05D8B-DD1C-DA35-6AFF-A9DC9C94B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4" y="2481401"/>
                <a:ext cx="477613" cy="492443"/>
              </a:xfrm>
              <a:prstGeom prst="rect">
                <a:avLst/>
              </a:prstGeom>
              <a:blipFill>
                <a:blip r:embed="rId6"/>
                <a:stretch>
                  <a:fillRect l="-10256" r="-51282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3272E51-D21D-872C-5C9F-6C85602C3A07}"/>
              </a:ext>
            </a:extLst>
          </p:cNvPr>
          <p:cNvCxnSpPr>
            <a:cxnSpLocks/>
          </p:cNvCxnSpPr>
          <p:nvPr/>
        </p:nvCxnSpPr>
        <p:spPr>
          <a:xfrm>
            <a:off x="7006368" y="2689476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/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blipFill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/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/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blipFill>
                <a:blip r:embed="rId9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363706-261D-72AA-AA94-0FE475F7D7DD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0070C0"/>
                    </a:solidFill>
                  </a:rPr>
                  <a:t>Nullclines for species 1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363706-261D-72AA-AA94-0FE475F7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10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44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/>
              <a:t>Metapopulations</a:t>
            </a:r>
            <a:endParaRPr lang="en-US" b="1" u="sng" dirty="0"/>
          </a:p>
          <a:p>
            <a:r>
              <a:rPr lang="en-US" dirty="0"/>
              <a:t>The term ‘</a:t>
            </a:r>
            <a:r>
              <a:rPr lang="en-US" u="sng" dirty="0"/>
              <a:t>metapopulation</a:t>
            </a:r>
            <a:r>
              <a:rPr lang="en-US" dirty="0"/>
              <a:t>’ refers to a ‘population of populations’ that can be modeled using </a:t>
            </a:r>
            <a:r>
              <a:rPr lang="en-US" dirty="0" err="1"/>
              <a:t>Levins</a:t>
            </a:r>
            <a:r>
              <a:rPr lang="en-US" dirty="0"/>
              <a:t>’ patch model that describes rates of colonization and extinction for patches of habitat.</a:t>
            </a:r>
          </a:p>
          <a:p>
            <a:r>
              <a:rPr lang="en-US" dirty="0"/>
              <a:t>The ‘</a:t>
            </a:r>
            <a:r>
              <a:rPr lang="en-US" u="sng" dirty="0"/>
              <a:t>rescue effect</a:t>
            </a:r>
            <a:r>
              <a:rPr lang="en-US" dirty="0"/>
              <a:t>’ described by </a:t>
            </a:r>
            <a:r>
              <a:rPr lang="en-US" dirty="0" err="1"/>
              <a:t>Ilkka</a:t>
            </a:r>
            <a:r>
              <a:rPr lang="en-US" dirty="0"/>
              <a:t> </a:t>
            </a:r>
            <a:r>
              <a:rPr lang="en-US" dirty="0" err="1"/>
              <a:t>Hanski</a:t>
            </a:r>
            <a:r>
              <a:rPr lang="en-US" dirty="0"/>
              <a:t> highlights how the probability of extinction for a subpopulation is diminished when it can be recolonized by the larger metapopulation. </a:t>
            </a:r>
          </a:p>
          <a:p>
            <a:r>
              <a:rPr lang="en-US" u="sng" dirty="0"/>
              <a:t>Source-sink theory</a:t>
            </a:r>
            <a:r>
              <a:rPr lang="en-US" dirty="0"/>
              <a:t> describes how some subpopulations within a metapopulation act as ‘sources’ where births outpace deaths, while others act as ‘sinks’ where deaths outpace births. </a:t>
            </a:r>
          </a:p>
          <a:p>
            <a:r>
              <a:rPr lang="en-US" dirty="0"/>
              <a:t>The term ‘</a:t>
            </a:r>
            <a:r>
              <a:rPr lang="en-US" u="sng" dirty="0"/>
              <a:t>ecological trap</a:t>
            </a:r>
            <a:r>
              <a:rPr lang="en-US" dirty="0"/>
              <a:t>’ describes a species’ preference for poor quality habitat. When sinks outnumber sources, metapopulation dynamics can actually drive a population to extinction as individuals flock to these traps.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368312" y="2934585"/>
            <a:ext cx="11303540" cy="3865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80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98570B-F54F-73D6-254A-8ACD81F8D0F8}"/>
              </a:ext>
            </a:extLst>
          </p:cNvPr>
          <p:cNvSpPr/>
          <p:nvPr/>
        </p:nvSpPr>
        <p:spPr>
          <a:xfrm>
            <a:off x="1190445" y="4071668"/>
            <a:ext cx="603849" cy="4313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/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/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blipFill>
                <a:blip r:embed="rId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/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882962-7D7C-676B-4C66-9CDF17808065}"/>
                  </a:ext>
                </a:extLst>
              </p:cNvPr>
              <p:cNvSpPr txBox="1"/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first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882962-7D7C-676B-4C66-9CDF1780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blipFill>
                <a:blip r:embed="rId5"/>
                <a:stretch>
                  <a:fillRect l="-4348" t="-21875" b="-4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A84687-9132-6761-7AFC-A6C06B375E82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B4CF91-B904-C61D-81C4-761F585381C1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B4CF91-B904-C61D-81C4-761F58538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F372DC-5074-29B8-46AA-EB6DF23A583D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F372DC-5074-29B8-46AA-EB6DF23A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A9BEC-0723-66A9-83DF-5259A0C522A8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A9BEC-0723-66A9-83DF-5259A0C52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F7287-C424-B83B-D138-417E40EFB2B5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AA9A27-9698-AFE8-3820-5450EF8F9873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0070C0"/>
                    </a:solidFill>
                  </a:rPr>
                  <a:t>Nullclines for species 1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AA9A27-9698-AFE8-3820-5450EF8F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9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3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6BB973-F070-29E0-68A0-018E1D59E37B}"/>
              </a:ext>
            </a:extLst>
          </p:cNvPr>
          <p:cNvSpPr/>
          <p:nvPr/>
        </p:nvSpPr>
        <p:spPr>
          <a:xfrm>
            <a:off x="1828799" y="3916454"/>
            <a:ext cx="2346385" cy="7351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/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2FF278-503F-165C-EC7B-175DAA7F4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05520"/>
                <a:ext cx="6479207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/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9C983B-CC61-DDC8-56C6-262EA9A67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620" y="2935517"/>
                <a:ext cx="6479207" cy="834909"/>
              </a:xfrm>
              <a:prstGeom prst="rect">
                <a:avLst/>
              </a:prstGeom>
              <a:blipFill>
                <a:blip r:embed="rId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/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F4F549-A4DE-627A-D06D-B20EFB08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8509" y="3916453"/>
                <a:ext cx="6479207" cy="735138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882962-7D7C-676B-4C66-9CDF17808065}"/>
                  </a:ext>
                </a:extLst>
              </p:cNvPr>
              <p:cNvSpPr txBox="1"/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first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882962-7D7C-676B-4C66-9CDF1780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blipFill>
                <a:blip r:embed="rId5"/>
                <a:stretch>
                  <a:fillRect l="-4348" t="-21875" b="-4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624F5A-07F5-C9AF-06A4-0D5EC949B7AE}"/>
                  </a:ext>
                </a:extLst>
              </p:cNvPr>
              <p:cNvSpPr txBox="1"/>
              <p:nvPr/>
            </p:nvSpPr>
            <p:spPr>
              <a:xfrm>
                <a:off x="522252" y="5668701"/>
                <a:ext cx="5326453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second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624F5A-07F5-C9AF-06A4-0D5EC949B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668701"/>
                <a:ext cx="5326453" cy="384721"/>
              </a:xfrm>
              <a:prstGeom prst="rect">
                <a:avLst/>
              </a:prstGeom>
              <a:blipFill>
                <a:blip r:embed="rId6"/>
                <a:stretch>
                  <a:fillRect l="-3810" t="-25806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8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11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FB839B-BB87-B28A-7A88-FF5A14DD9A50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0070C0"/>
                    </a:solidFill>
                  </a:rPr>
                  <a:t>Nullclines for species 1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5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FB839B-BB87-B28A-7A88-FF5A14DD9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12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657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blipFill>
                <a:blip r:embed="rId2"/>
                <a:stretch>
                  <a:fillRect l="-1610" t="-2010" b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1D1C1-BC14-23BF-7049-F1F4C18DDD45}"/>
              </a:ext>
            </a:extLst>
          </p:cNvPr>
          <p:cNvSpPr/>
          <p:nvPr/>
        </p:nvSpPr>
        <p:spPr>
          <a:xfrm>
            <a:off x="193964" y="2202023"/>
            <a:ext cx="6054436" cy="2106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87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blipFill>
                <a:blip r:embed="rId2"/>
                <a:stretch>
                  <a:fillRect l="-1610" t="-2010" b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A7C390-46F3-7125-CBD5-637DFE172930}"/>
              </a:ext>
            </a:extLst>
          </p:cNvPr>
          <p:cNvSpPr/>
          <p:nvPr/>
        </p:nvSpPr>
        <p:spPr>
          <a:xfrm>
            <a:off x="193964" y="2909455"/>
            <a:ext cx="6054436" cy="139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blipFill>
                <a:blip r:embed="rId2"/>
                <a:stretch>
                  <a:fillRect l="-1610" t="-2010" b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2B56C7-F69D-3DBE-7074-B21EFEECCE3C}"/>
              </a:ext>
            </a:extLst>
          </p:cNvPr>
          <p:cNvCxnSpPr>
            <a:cxnSpLocks/>
          </p:cNvCxnSpPr>
          <p:nvPr/>
        </p:nvCxnSpPr>
        <p:spPr>
          <a:xfrm flipH="1">
            <a:off x="8644178" y="5135468"/>
            <a:ext cx="7076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0886CF-587B-5E37-62AE-9B244C9BD221}"/>
              </a:ext>
            </a:extLst>
          </p:cNvPr>
          <p:cNvCxnSpPr>
            <a:cxnSpLocks/>
          </p:cNvCxnSpPr>
          <p:nvPr/>
        </p:nvCxnSpPr>
        <p:spPr>
          <a:xfrm>
            <a:off x="7590542" y="5135468"/>
            <a:ext cx="67451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97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534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534494"/>
              </a:xfrm>
              <a:prstGeom prst="rect">
                <a:avLst/>
              </a:prstGeom>
              <a:blipFill>
                <a:blip r:embed="rId2"/>
                <a:stretch>
                  <a:fillRect l="-1610" t="-142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B724EE-7902-07A1-B3F1-D078CAEF252A}"/>
                  </a:ext>
                </a:extLst>
              </p:cNvPr>
              <p:cNvSpPr txBox="1"/>
              <p:nvPr/>
            </p:nvSpPr>
            <p:spPr>
              <a:xfrm>
                <a:off x="6370173" y="1061427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B724EE-7902-07A1-B3F1-D078CAEF2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3" y="1061427"/>
                <a:ext cx="6479207" cy="793359"/>
              </a:xfrm>
              <a:prstGeom prst="rect">
                <a:avLst/>
              </a:prstGeom>
              <a:blipFill>
                <a:blip r:embed="rId8"/>
                <a:stretch>
                  <a:fillRect t="-158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556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8794805" y="432125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92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8794805" y="432125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∗5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37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8794805" y="432125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∗5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783025-1D8F-9911-1B18-BBB33951F34E}"/>
                  </a:ext>
                </a:extLst>
              </p:cNvPr>
              <p:cNvSpPr txBox="1"/>
              <p:nvPr/>
            </p:nvSpPr>
            <p:spPr>
              <a:xfrm>
                <a:off x="6370173" y="2658947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∗5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.25−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75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783025-1D8F-9911-1B18-BBB33951F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3" y="2658947"/>
                <a:ext cx="6479207" cy="738728"/>
              </a:xfrm>
              <a:prstGeom prst="rect">
                <a:avLst/>
              </a:prstGeom>
              <a:blipFill>
                <a:blip r:embed="rId11"/>
                <a:stretch>
                  <a:fillRect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60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8794805" y="432125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178" y="3764794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∗5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508FEB-EE5D-8981-EB69-E17B8012F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6242FD-CDA3-DD05-F255-83DAFAF816C7}"/>
                  </a:ext>
                </a:extLst>
              </p:cNvPr>
              <p:cNvSpPr txBox="1"/>
              <p:nvPr/>
            </p:nvSpPr>
            <p:spPr>
              <a:xfrm>
                <a:off x="5367854" y="2836951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6242FD-CDA3-DD05-F255-83DAFAF81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54" y="2836951"/>
                <a:ext cx="6479207" cy="738728"/>
              </a:xfrm>
              <a:prstGeom prst="rect">
                <a:avLst/>
              </a:prstGeom>
              <a:blipFill>
                <a:blip r:embed="rId11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710EA2-78BA-D483-4755-70E4DA0290B3}"/>
              </a:ext>
            </a:extLst>
          </p:cNvPr>
          <p:cNvCxnSpPr>
            <a:cxnSpLocks/>
          </p:cNvCxnSpPr>
          <p:nvPr/>
        </p:nvCxnSpPr>
        <p:spPr>
          <a:xfrm flipH="1">
            <a:off x="8137460" y="4456595"/>
            <a:ext cx="5736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97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/>
              <a:t>Metapopulations</a:t>
            </a:r>
            <a:endParaRPr lang="en-US" b="1" u="sng" dirty="0"/>
          </a:p>
          <a:p>
            <a:r>
              <a:rPr lang="en-US" dirty="0"/>
              <a:t>The term ‘</a:t>
            </a:r>
            <a:r>
              <a:rPr lang="en-US" u="sng" dirty="0"/>
              <a:t>metapopulation</a:t>
            </a:r>
            <a:r>
              <a:rPr lang="en-US" dirty="0"/>
              <a:t>’ refers to a ‘population of populations’ that can be modeled using </a:t>
            </a:r>
            <a:r>
              <a:rPr lang="en-US" dirty="0" err="1"/>
              <a:t>Levins</a:t>
            </a:r>
            <a:r>
              <a:rPr lang="en-US" dirty="0"/>
              <a:t>’ patch model that describes rates of colonization and extinction for patches of habitat.</a:t>
            </a:r>
          </a:p>
          <a:p>
            <a:r>
              <a:rPr lang="en-US" dirty="0"/>
              <a:t>The ‘</a:t>
            </a:r>
            <a:r>
              <a:rPr lang="en-US" u="sng" dirty="0"/>
              <a:t>rescue effect</a:t>
            </a:r>
            <a:r>
              <a:rPr lang="en-US" dirty="0"/>
              <a:t>’ described by </a:t>
            </a:r>
            <a:r>
              <a:rPr lang="en-US" dirty="0" err="1"/>
              <a:t>Ilkka</a:t>
            </a:r>
            <a:r>
              <a:rPr lang="en-US" dirty="0"/>
              <a:t> </a:t>
            </a:r>
            <a:r>
              <a:rPr lang="en-US" dirty="0" err="1"/>
              <a:t>Hanski</a:t>
            </a:r>
            <a:r>
              <a:rPr lang="en-US" dirty="0"/>
              <a:t> highlights how the probability of extinction for a subpopulation is diminished when it can be recolonized by the larger metapopulation. </a:t>
            </a:r>
          </a:p>
          <a:p>
            <a:r>
              <a:rPr lang="en-US" u="sng" dirty="0"/>
              <a:t>Source-sink theory</a:t>
            </a:r>
            <a:r>
              <a:rPr lang="en-US" dirty="0"/>
              <a:t> describes how some subpopulations within a metapopulation act as ‘sources’ where births outpace deaths, while others act as ‘sinks’ where deaths outpace births. </a:t>
            </a:r>
          </a:p>
          <a:p>
            <a:r>
              <a:rPr lang="en-US" dirty="0"/>
              <a:t>The term ‘</a:t>
            </a:r>
            <a:r>
              <a:rPr lang="en-US" u="sng" dirty="0"/>
              <a:t>ecological trap</a:t>
            </a:r>
            <a:r>
              <a:rPr lang="en-US" dirty="0"/>
              <a:t>’ describes a species’ preference for poor quality habitat. When sinks outnumber sources, metapopulation dynamics can actually drive a population to extinction as individuals flock to these traps.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4524C-635D-6C3A-BD5E-F25F3664072D}"/>
              </a:ext>
            </a:extLst>
          </p:cNvPr>
          <p:cNvSpPr/>
          <p:nvPr/>
        </p:nvSpPr>
        <p:spPr>
          <a:xfrm>
            <a:off x="368312" y="4224130"/>
            <a:ext cx="11303540" cy="2575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39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7562832" y="4554947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735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7562832" y="4554947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373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7562832" y="4554947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DC24E-DCA5-04E0-7BE2-5F30F4317D79}"/>
                  </a:ext>
                </a:extLst>
              </p:cNvPr>
              <p:cNvSpPr txBox="1"/>
              <p:nvPr/>
            </p:nvSpPr>
            <p:spPr>
              <a:xfrm>
                <a:off x="6370173" y="2765666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56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5DC24E-DCA5-04E0-7BE2-5F30F4317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3" y="2765666"/>
                <a:ext cx="6479207" cy="738728"/>
              </a:xfrm>
              <a:prstGeom prst="rect">
                <a:avLst/>
              </a:prstGeom>
              <a:blipFill>
                <a:blip r:embed="rId11"/>
                <a:stretch>
                  <a:fillRect t="-1695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305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=.5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4AD189-0E87-1F3C-3ABB-E047D2DBA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2"/>
                <a:stretch>
                  <a:fillRect l="-1811" t="-1286" b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D91B62-5EB0-348C-72D1-E6BED18EBC8A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3BC937-478E-9A18-DC1F-0DF5E2DF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9BFBA5-99FD-5844-B127-E48F7C4CA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41A12-C01E-BFD5-028C-F07C9BB5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9BB1CD-D415-32EC-A51A-51E89ED2E11B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D252CA-2597-E759-E6D6-E815AF28D684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0CE0696-5479-DC32-AFC7-4181DEC9DCDF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126972-EF1B-698C-B849-4414C6620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/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34F932-738A-B9D0-2FDF-8259DA2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23" y="3303129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AABDFCA-17D2-B9BA-9C42-47417F50B3ED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24D414-DCF8-2A1F-7FFB-319A3356C8BB}"/>
              </a:ext>
            </a:extLst>
          </p:cNvPr>
          <p:cNvSpPr/>
          <p:nvPr/>
        </p:nvSpPr>
        <p:spPr>
          <a:xfrm>
            <a:off x="7562832" y="4554947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/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72E88-625A-743F-E437-59A1C49DA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54" y="4893166"/>
                <a:ext cx="7184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/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F09890-3F77-BC97-16BB-ED2D7405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2" y="1075658"/>
                <a:ext cx="6479207" cy="793359"/>
              </a:xfrm>
              <a:prstGeom prst="rect">
                <a:avLst/>
              </a:prstGeom>
              <a:blipFill>
                <a:blip r:embed="rId9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/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∗.5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4A38-C885-67F6-20BB-B3DD8447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913" y="1894618"/>
                <a:ext cx="6479207" cy="738728"/>
              </a:xfrm>
              <a:prstGeom prst="rect">
                <a:avLst/>
              </a:prstGeom>
              <a:blipFill>
                <a:blip r:embed="rId10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1C407-1FDF-2FAE-0F94-F35E7D2E0713}"/>
                  </a:ext>
                </a:extLst>
              </p:cNvPr>
              <p:cNvSpPr txBox="1"/>
              <p:nvPr/>
            </p:nvSpPr>
            <p:spPr>
              <a:xfrm>
                <a:off x="5367854" y="2836951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1C407-1FDF-2FAE-0F94-F35E7D2E0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54" y="2836951"/>
                <a:ext cx="6479207" cy="738728"/>
              </a:xfrm>
              <a:prstGeom prst="rect">
                <a:avLst/>
              </a:prstGeom>
              <a:blipFill>
                <a:blip r:embed="rId11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A93E7D-B556-2C09-92BF-41F97543F2A9}"/>
              </a:ext>
            </a:extLst>
          </p:cNvPr>
          <p:cNvCxnSpPr>
            <a:cxnSpLocks/>
          </p:cNvCxnSpPr>
          <p:nvPr/>
        </p:nvCxnSpPr>
        <p:spPr>
          <a:xfrm>
            <a:off x="7816282" y="4681609"/>
            <a:ext cx="2599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90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C00000"/>
                    </a:solidFill>
                  </a:rPr>
                  <a:t>Nullclines for species 2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2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ED3406-4891-344A-1099-F3FFB4363A5F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32E494-2E71-DAEB-27B7-BECE2BD9728E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32E494-2E71-DAEB-27B7-BECE2BD97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EFDD8-DEB8-D3A9-EE74-8F964F4D9A35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EFDD8-DEB8-D3A9-EE74-8F964F4D9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2B8F89-B1D4-F2FD-52AF-0810700FBE7A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2B8F89-B1D4-F2FD-52AF-0810700F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D6C525-31A7-85D8-B0F2-215CE9CB2922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27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C00000"/>
                    </a:solidFill>
                  </a:rPr>
                  <a:t>Nullclines for species 2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E09586C-7415-5833-5505-6987FB639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2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/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/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616249-80FE-1912-9C67-E6095288AD9B}"/>
                  </a:ext>
                </a:extLst>
              </p:cNvPr>
              <p:cNvSpPr txBox="1"/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616249-80FE-1912-9C67-E6095288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blipFill>
                <a:blip r:embed="rId5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ED3406-4891-344A-1099-F3FFB4363A5F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32E494-2E71-DAEB-27B7-BECE2BD9728E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32E494-2E71-DAEB-27B7-BECE2BD97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EFDD8-DEB8-D3A9-EE74-8F964F4D9A35}"/>
                  </a:ext>
                </a:extLst>
              </p:cNvPr>
              <p:cNvSpPr txBox="1"/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AEFDD8-DEB8-D3A9-EE74-8F964F4D9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53" y="3984330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2B8F89-B1D4-F2FD-52AF-0810700FBE7A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02B8F89-B1D4-F2FD-52AF-0810700F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D6C525-31A7-85D8-B0F2-215CE9CB2922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96DCBC-D11D-8766-60AD-EA37F9B298EB}"/>
              </a:ext>
            </a:extLst>
          </p:cNvPr>
          <p:cNvSpPr/>
          <p:nvPr/>
        </p:nvSpPr>
        <p:spPr>
          <a:xfrm>
            <a:off x="1086927" y="4071668"/>
            <a:ext cx="603849" cy="4313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/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/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616249-80FE-1912-9C67-E6095288AD9B}"/>
                  </a:ext>
                </a:extLst>
              </p:cNvPr>
              <p:cNvSpPr txBox="1"/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616249-80FE-1912-9C67-E6095288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3B5CD4-9AFA-C41D-F1A5-C89630E4F017}"/>
                  </a:ext>
                </a:extLst>
              </p:cNvPr>
              <p:cNvSpPr txBox="1"/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first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3B5CD4-9AFA-C41D-F1A5-C89630E4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blipFill>
                <a:blip r:embed="rId5"/>
                <a:stretch>
                  <a:fillRect l="-4348" t="-21875" b="-4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F15EA-6C0A-5280-66D8-3D53CF4767A8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C00000"/>
                    </a:solidFill>
                  </a:rPr>
                  <a:t>Nullclines for species 2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F15EA-6C0A-5280-66D8-3D53CF476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6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3CEDCE-BF7F-85FF-4A89-D24BB853ABD6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AA6E18-71C7-C164-E58F-0A92CECC057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AA6E18-71C7-C164-E58F-0A92CECC0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7E38F9-73B9-A5D1-7027-6B0CE96DAE9E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7E38F9-73B9-A5D1-7027-6B0CE96DA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0C8C12-AD9F-6DF0-4E34-ABAC3E7C897E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6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96DCBC-D11D-8766-60AD-EA37F9B298EB}"/>
              </a:ext>
            </a:extLst>
          </p:cNvPr>
          <p:cNvSpPr/>
          <p:nvPr/>
        </p:nvSpPr>
        <p:spPr>
          <a:xfrm>
            <a:off x="1725282" y="3881885"/>
            <a:ext cx="2391377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4AD189-0E87-1F3C-3ABB-E047D2DBAE57}"/>
              </a:ext>
            </a:extLst>
          </p:cNvPr>
          <p:cNvSpPr txBox="1"/>
          <p:nvPr/>
        </p:nvSpPr>
        <p:spPr>
          <a:xfrm>
            <a:off x="692765" y="966996"/>
            <a:ext cx="11251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These are the lines that correspond to the conditions when one species is not changing!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/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 </m:t>
                      </m:r>
                      <m:f>
                        <m:f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5BC67-1584-2AFC-9115-5387BA61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04" y="2078576"/>
                <a:ext cx="6479206" cy="834909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/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913DBE-D413-57FF-C95F-C5601E10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1971" y="2999495"/>
                <a:ext cx="6479206" cy="834909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3B5CD4-9AFA-C41D-F1A5-C89630E4F017}"/>
                  </a:ext>
                </a:extLst>
              </p:cNvPr>
              <p:cNvSpPr txBox="1"/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first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3B5CD4-9AFA-C41D-F1A5-C89630E4F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063966"/>
                <a:ext cx="4663381" cy="384721"/>
              </a:xfrm>
              <a:prstGeom prst="rect">
                <a:avLst/>
              </a:prstGeom>
              <a:blipFill>
                <a:blip r:embed="rId5"/>
                <a:stretch>
                  <a:fillRect l="-4348" t="-21875" b="-4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D38E7-E21C-33B7-7615-744CEEA25DB0}"/>
                  </a:ext>
                </a:extLst>
              </p:cNvPr>
              <p:cNvSpPr txBox="1"/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9D38E7-E21C-33B7-7615-744CEEA25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1506" y="3886163"/>
                <a:ext cx="6479207" cy="735138"/>
              </a:xfrm>
              <a:prstGeom prst="rect">
                <a:avLst/>
              </a:prstGeom>
              <a:blipFill>
                <a:blip r:embed="rId6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72F5CB-B2AA-0DD6-A28B-71F540FC984F}"/>
                  </a:ext>
                </a:extLst>
              </p:cNvPr>
              <p:cNvSpPr txBox="1"/>
              <p:nvPr/>
            </p:nvSpPr>
            <p:spPr>
              <a:xfrm>
                <a:off x="522252" y="5668701"/>
                <a:ext cx="5326453" cy="38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second nullcline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5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72F5CB-B2AA-0DD6-A28B-71F540FC9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2" y="5668701"/>
                <a:ext cx="5326453" cy="384721"/>
              </a:xfrm>
              <a:prstGeom prst="rect">
                <a:avLst/>
              </a:prstGeom>
              <a:blipFill>
                <a:blip r:embed="rId7"/>
                <a:stretch>
                  <a:fillRect l="-3810" t="-25806"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B133F0-2540-0DA7-D1C9-A892442DD0EC}"/>
                  </a:ext>
                </a:extLst>
              </p:cNvPr>
              <p:cNvSpPr txBox="1"/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500" b="1" dirty="0">
                    <a:solidFill>
                      <a:srgbClr val="C00000"/>
                    </a:solidFill>
                  </a:rPr>
                  <a:t>Nullclines for species 2</a:t>
                </a:r>
                <a:r>
                  <a:rPr lang="en-US" sz="2500" dirty="0"/>
                  <a:t> occur at all conditions for which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B133F0-2540-0DA7-D1C9-A892442DD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00" y="1399083"/>
                <a:ext cx="9315276" cy="554126"/>
              </a:xfrm>
              <a:prstGeom prst="rect">
                <a:avLst/>
              </a:prstGeom>
              <a:blipFill>
                <a:blip r:embed="rId10"/>
                <a:stretch>
                  <a:fillRect l="-1905" t="-4545" b="-20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11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blipFill>
                <a:blip r:embed="rId12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46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5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x-axis.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blipFill>
                <a:blip r:embed="rId8"/>
                <a:stretch>
                  <a:fillRect l="-1610" t="-2010" b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03123E0-DAF9-45D4-C0ED-44789E0CC8B0}"/>
              </a:ext>
            </a:extLst>
          </p:cNvPr>
          <p:cNvSpPr/>
          <p:nvPr/>
        </p:nvSpPr>
        <p:spPr>
          <a:xfrm>
            <a:off x="193964" y="2873670"/>
            <a:ext cx="5683091" cy="143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36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5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2513830"/>
              </a:xfrm>
              <a:prstGeom prst="rect">
                <a:avLst/>
              </a:prstGeom>
              <a:blipFill>
                <a:blip r:embed="rId8"/>
                <a:stretch>
                  <a:fillRect l="-1610" t="-2010" b="-5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730A0FE-F139-E82E-315B-346F215FD20A}"/>
              </a:ext>
            </a:extLst>
          </p:cNvPr>
          <p:cNvCxnSpPr>
            <a:cxnSpLocks/>
          </p:cNvCxnSpPr>
          <p:nvPr/>
        </p:nvCxnSpPr>
        <p:spPr>
          <a:xfrm>
            <a:off x="8377711" y="3793863"/>
            <a:ext cx="0" cy="681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DC7AB48-52EE-7572-9401-3B90721BF025}"/>
              </a:ext>
            </a:extLst>
          </p:cNvPr>
          <p:cNvCxnSpPr>
            <a:cxnSpLocks/>
          </p:cNvCxnSpPr>
          <p:nvPr/>
        </p:nvCxnSpPr>
        <p:spPr>
          <a:xfrm flipV="1">
            <a:off x="8377711" y="4881745"/>
            <a:ext cx="0" cy="623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8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/>
              <a:t>Metapopulations</a:t>
            </a:r>
            <a:endParaRPr lang="en-US" b="1" u="sng" dirty="0"/>
          </a:p>
          <a:p>
            <a:r>
              <a:rPr lang="en-US" dirty="0"/>
              <a:t>The term ‘</a:t>
            </a:r>
            <a:r>
              <a:rPr lang="en-US" u="sng" dirty="0"/>
              <a:t>metapopulation</a:t>
            </a:r>
            <a:r>
              <a:rPr lang="en-US" dirty="0"/>
              <a:t>’ refers to a ‘population of populations’ that can be modeled using </a:t>
            </a:r>
            <a:r>
              <a:rPr lang="en-US" dirty="0" err="1"/>
              <a:t>Levins</a:t>
            </a:r>
            <a:r>
              <a:rPr lang="en-US" dirty="0"/>
              <a:t>’ patch model that describes rates of colonization and extinction for patches of habitat.</a:t>
            </a:r>
          </a:p>
          <a:p>
            <a:r>
              <a:rPr lang="en-US" dirty="0"/>
              <a:t>The ‘</a:t>
            </a:r>
            <a:r>
              <a:rPr lang="en-US" u="sng" dirty="0"/>
              <a:t>rescue effect</a:t>
            </a:r>
            <a:r>
              <a:rPr lang="en-US" dirty="0"/>
              <a:t>’ described by </a:t>
            </a:r>
            <a:r>
              <a:rPr lang="en-US" dirty="0" err="1"/>
              <a:t>Ilkka</a:t>
            </a:r>
            <a:r>
              <a:rPr lang="en-US" dirty="0"/>
              <a:t> </a:t>
            </a:r>
            <a:r>
              <a:rPr lang="en-US" dirty="0" err="1"/>
              <a:t>Hanski</a:t>
            </a:r>
            <a:r>
              <a:rPr lang="en-US" dirty="0"/>
              <a:t> highlights how the probability of extinction for a subpopulation is diminished when it can be recolonized by the larger metapopulation. </a:t>
            </a:r>
          </a:p>
          <a:p>
            <a:r>
              <a:rPr lang="en-US" u="sng" dirty="0"/>
              <a:t>Source-sink theory</a:t>
            </a:r>
            <a:r>
              <a:rPr lang="en-US" dirty="0"/>
              <a:t> describes how some subpopulations within a metapopulation act as ‘sources’ where births outpace deaths, while others act as ‘sinks’ where deaths outpace births. </a:t>
            </a:r>
          </a:p>
          <a:p>
            <a:r>
              <a:rPr lang="en-US" dirty="0"/>
              <a:t>The term ‘</a:t>
            </a:r>
            <a:r>
              <a:rPr lang="en-US" u="sng" dirty="0"/>
              <a:t>ecological trap</a:t>
            </a:r>
            <a:r>
              <a:rPr lang="en-US" dirty="0"/>
              <a:t>’ describes a species’ preference for poor quality habitat. When sinks outnumber sources, metapopulation dynamics can actually drive a population to extinction as individuals flock to these traps.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FFFC7-9DB2-0EFB-1241-0E81B3AF94D9}"/>
              </a:ext>
            </a:extLst>
          </p:cNvPr>
          <p:cNvSpPr/>
          <p:nvPr/>
        </p:nvSpPr>
        <p:spPr>
          <a:xfrm>
            <a:off x="368312" y="5396948"/>
            <a:ext cx="11303540" cy="1402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41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3934603"/>
              </a:xfrm>
              <a:prstGeom prst="rect">
                <a:avLst/>
              </a:prstGeom>
              <a:blipFill>
                <a:blip r:embed="rId3"/>
                <a:stretch>
                  <a:fillRect l="-1610" t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005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7AF7F8-3D95-5F67-D87B-2754078777B3}"/>
              </a:ext>
            </a:extLst>
          </p:cNvPr>
          <p:cNvSpPr/>
          <p:nvPr/>
        </p:nvSpPr>
        <p:spPr>
          <a:xfrm>
            <a:off x="8969845" y="3950442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/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89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2A0A5-E24F-2B82-9EA2-53B5D9C35068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∗8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2A0A5-E24F-2B82-9EA2-53B5D9C3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0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5061F8A-9F28-C37F-D621-CA0D58704C7C}"/>
              </a:ext>
            </a:extLst>
          </p:cNvPr>
          <p:cNvSpPr/>
          <p:nvPr/>
        </p:nvSpPr>
        <p:spPr>
          <a:xfrm>
            <a:off x="8969845" y="3950442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812F3-2829-E3A0-3CC1-293F043EC71B}"/>
                  </a:ext>
                </a:extLst>
              </p:cNvPr>
              <p:cNvSpPr txBox="1"/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812F3-2829-E3A0-3CC1-293F043EC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83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2A0A5-E24F-2B82-9EA2-53B5D9C35068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∗8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D2A0A5-E24F-2B82-9EA2-53B5D9C3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0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5061F8A-9F28-C37F-D621-CA0D58704C7C}"/>
              </a:ext>
            </a:extLst>
          </p:cNvPr>
          <p:cNvSpPr/>
          <p:nvPr/>
        </p:nvSpPr>
        <p:spPr>
          <a:xfrm>
            <a:off x="8969845" y="3950442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812F3-2829-E3A0-3CC1-293F043EC71B}"/>
                  </a:ext>
                </a:extLst>
              </p:cNvPr>
              <p:cNvSpPr txBox="1"/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1812F3-2829-E3A0-3CC1-293F043EC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967" y="3429000"/>
                <a:ext cx="718458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E9472C-8546-88C8-0953-50450D3BC66D}"/>
                  </a:ext>
                </a:extLst>
              </p:cNvPr>
              <p:cNvSpPr txBox="1"/>
              <p:nvPr/>
            </p:nvSpPr>
            <p:spPr>
              <a:xfrm>
                <a:off x="6534068" y="2788026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∗8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1−1.3−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35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E9472C-8546-88C8-0953-50450D3B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068" y="2788026"/>
                <a:ext cx="6151418" cy="831061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963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6D20D6-C9C6-5348-0EF0-22C70D761BE9}"/>
                  </a:ext>
                </a:extLst>
              </p:cNvPr>
              <p:cNvSpPr txBox="1"/>
              <p:nvPr/>
            </p:nvSpPr>
            <p:spPr>
              <a:xfrm>
                <a:off x="5208848" y="2969090"/>
                <a:ext cx="6151418" cy="822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6D20D6-C9C6-5348-0EF0-22C70D761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848" y="2969090"/>
                <a:ext cx="6151418" cy="822726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ED945-9EF7-F0B0-B343-F8C6D3E390F8}"/>
              </a:ext>
            </a:extLst>
          </p:cNvPr>
          <p:cNvCxnSpPr>
            <a:cxnSpLocks/>
          </p:cNvCxnSpPr>
          <p:nvPr/>
        </p:nvCxnSpPr>
        <p:spPr>
          <a:xfrm>
            <a:off x="9109034" y="4294949"/>
            <a:ext cx="0" cy="42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F625FE-5C68-6E94-459E-71689A9C9ED6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∗8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F625FE-5C68-6E94-459E-71689A9C9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1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FE0707F-C03F-ED2B-AED9-3CB7358887FE}"/>
              </a:ext>
            </a:extLst>
          </p:cNvPr>
          <p:cNvSpPr/>
          <p:nvPr/>
        </p:nvSpPr>
        <p:spPr>
          <a:xfrm>
            <a:off x="8969845" y="3950442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EDF5E3-0D26-0DF1-E59B-62D033047B2D}"/>
                  </a:ext>
                </a:extLst>
              </p:cNvPr>
              <p:cNvSpPr txBox="1"/>
              <p:nvPr/>
            </p:nvSpPr>
            <p:spPr>
              <a:xfrm>
                <a:off x="9119569" y="3481849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EDF5E3-0D26-0DF1-E59B-62D03304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569" y="3481849"/>
                <a:ext cx="718458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848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7AF7F8-3D95-5F67-D87B-2754078777B3}"/>
              </a:ext>
            </a:extLst>
          </p:cNvPr>
          <p:cNvSpPr/>
          <p:nvPr/>
        </p:nvSpPr>
        <p:spPr>
          <a:xfrm>
            <a:off x="8249730" y="507814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/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555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7AF7F8-3D95-5F67-D87B-2754078777B3}"/>
              </a:ext>
            </a:extLst>
          </p:cNvPr>
          <p:cNvSpPr/>
          <p:nvPr/>
        </p:nvSpPr>
        <p:spPr>
          <a:xfrm>
            <a:off x="8249730" y="507814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/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1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760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7AF7F8-3D95-5F67-D87B-2754078777B3}"/>
              </a:ext>
            </a:extLst>
          </p:cNvPr>
          <p:cNvSpPr/>
          <p:nvPr/>
        </p:nvSpPr>
        <p:spPr>
          <a:xfrm>
            <a:off x="8249730" y="507814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/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1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95AA9-C3A6-635B-362F-A74A3C3EC0C3}"/>
                  </a:ext>
                </a:extLst>
              </p:cNvPr>
              <p:cNvSpPr txBox="1"/>
              <p:nvPr/>
            </p:nvSpPr>
            <p:spPr>
              <a:xfrm>
                <a:off x="6607612" y="2899991"/>
                <a:ext cx="6151418" cy="83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33−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A95AA9-C3A6-635B-362F-A74A3C3EC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899991"/>
                <a:ext cx="6151418" cy="830868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536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/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Following a perturbation, the population should return to equilibrium!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Equilibrium occurs along the nullcline (also called the zero-growth isocline)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, this will always mean moving along the y-axis.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You can also test it by solving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m:rPr>
                        <m:nor/>
                      </m:rPr>
                      <a:rPr lang="en-US" sz="2600" b="0" i="0" dirty="0" smtClean="0"/>
                      <m:t>for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different</m:t>
                    </m:r>
                    <m:r>
                      <m:rPr>
                        <m:nor/>
                      </m:rPr>
                      <a:rPr lang="en-US" sz="2600" b="0" i="0" dirty="0" smtClean="0"/>
                      <m:t> </m:t>
                    </m:r>
                    <m:r>
                      <m:rPr>
                        <m:nor/>
                      </m:rPr>
                      <a:rPr lang="en-US" sz="2600" b="0" i="0" dirty="0" smtClean="0"/>
                      <m:t>values</m:t>
                    </m:r>
                    <m:r>
                      <m:rPr>
                        <m:nor/>
                      </m:rPr>
                      <a:rPr lang="en-US" sz="2600" b="0" i="0" dirty="0" smtClean="0"/>
                      <m:t>!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=6 ;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sz="26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780D24-7D9A-ED73-18F2-0140827BC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9" y="1280033"/>
                <a:ext cx="6306614" cy="4365490"/>
              </a:xfrm>
              <a:prstGeom prst="rect">
                <a:avLst/>
              </a:prstGeom>
              <a:blipFill>
                <a:blip r:embed="rId3"/>
                <a:stretch>
                  <a:fillRect l="-181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453972" y="345167"/>
            <a:ext cx="11251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(or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isoclines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of the </a:t>
            </a:r>
            <a:r>
              <a:rPr lang="en-US" sz="3200" b="1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Lotka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-Volterra competition model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634989-E377-B26C-8731-AA4C5E696A0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4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56B5DE-ED2F-B1F0-B384-33E38AA07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A21EC3-8DC0-EEA0-7D0B-8507FC22E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17C413FF-A95E-C67E-413F-6E4594FCC90E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F6CC3-A57C-C63B-5B56-49F34E65E7D9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8B4E60-511A-3489-6F2E-33FB92320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6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/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0ABC774-0A9E-24A9-AFD6-56099F717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12" y="1846319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9294B1-FAF3-DCA8-A2AE-C66E22C9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D98CA7-BD46-3FA4-5606-9AA439F4C083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B3F0458-B006-C98D-3027-DC08F877C44F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/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EE510B-02BB-A465-0325-191CA584D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700" y="1009845"/>
                <a:ext cx="6151418" cy="885692"/>
              </a:xfrm>
              <a:prstGeom prst="rect">
                <a:avLst/>
              </a:prstGeom>
              <a:blipFill>
                <a:blip r:embed="rId9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7AF7F8-3D95-5F67-D87B-2754078777B3}"/>
              </a:ext>
            </a:extLst>
          </p:cNvPr>
          <p:cNvSpPr/>
          <p:nvPr/>
        </p:nvSpPr>
        <p:spPr>
          <a:xfrm>
            <a:off x="8249730" y="507814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/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299796-2E7C-F7D1-044B-37C29E2B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00" y="4993922"/>
                <a:ext cx="718458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/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4∗.3</m:t>
                              </m:r>
                            </m:num>
                            <m:den>
                              <m:r>
                                <a:rPr lang="en-US" sz="25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F56520-4849-E371-6CD7-6E4013367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013440"/>
                <a:ext cx="6151418" cy="831061"/>
              </a:xfrm>
              <a:prstGeom prst="rect">
                <a:avLst/>
              </a:prstGeom>
              <a:blipFill>
                <a:blip r:embed="rId11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557D1-D77F-090A-B6A1-DD4FBCEC00A0}"/>
                  </a:ext>
                </a:extLst>
              </p:cNvPr>
              <p:cNvSpPr txBox="1"/>
              <p:nvPr/>
            </p:nvSpPr>
            <p:spPr>
              <a:xfrm>
                <a:off x="5424078" y="2978903"/>
                <a:ext cx="6151418" cy="822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E557D1-D77F-090A-B6A1-DD4FBCEC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78" y="2978903"/>
                <a:ext cx="6151418" cy="822726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CBC64A-2B66-CCEB-2A33-9A0FB678456E}"/>
              </a:ext>
            </a:extLst>
          </p:cNvPr>
          <p:cNvCxnSpPr>
            <a:cxnSpLocks/>
          </p:cNvCxnSpPr>
          <p:nvPr/>
        </p:nvCxnSpPr>
        <p:spPr>
          <a:xfrm flipV="1">
            <a:off x="8381021" y="4755852"/>
            <a:ext cx="0" cy="2530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408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0203FED-8C3C-0A01-A732-43AC8F95A936}"/>
              </a:ext>
            </a:extLst>
          </p:cNvPr>
          <p:cNvSpPr/>
          <p:nvPr/>
        </p:nvSpPr>
        <p:spPr>
          <a:xfrm>
            <a:off x="8644178" y="5463072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58" y="3984330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48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/>
              <a:t>Metapopulations</a:t>
            </a:r>
            <a:endParaRPr lang="en-US" b="1" u="sng" dirty="0"/>
          </a:p>
          <a:p>
            <a:r>
              <a:rPr lang="en-US" dirty="0"/>
              <a:t>The term ‘</a:t>
            </a:r>
            <a:r>
              <a:rPr lang="en-US" u="sng" dirty="0"/>
              <a:t>metapopulation</a:t>
            </a:r>
            <a:r>
              <a:rPr lang="en-US" dirty="0"/>
              <a:t>’ refers to a ‘population of populations’ that can be modeled using </a:t>
            </a:r>
            <a:r>
              <a:rPr lang="en-US" dirty="0" err="1"/>
              <a:t>Levins</a:t>
            </a:r>
            <a:r>
              <a:rPr lang="en-US" dirty="0"/>
              <a:t>’ patch model that describes rates of colonization and extinction for patches of habitat.</a:t>
            </a:r>
          </a:p>
          <a:p>
            <a:r>
              <a:rPr lang="en-US" dirty="0"/>
              <a:t>The ‘</a:t>
            </a:r>
            <a:r>
              <a:rPr lang="en-US" u="sng" dirty="0"/>
              <a:t>rescue effect</a:t>
            </a:r>
            <a:r>
              <a:rPr lang="en-US" dirty="0"/>
              <a:t>’ described by </a:t>
            </a:r>
            <a:r>
              <a:rPr lang="en-US" dirty="0" err="1"/>
              <a:t>Ilkka</a:t>
            </a:r>
            <a:r>
              <a:rPr lang="en-US" dirty="0"/>
              <a:t> </a:t>
            </a:r>
            <a:r>
              <a:rPr lang="en-US" dirty="0" err="1"/>
              <a:t>Hanski</a:t>
            </a:r>
            <a:r>
              <a:rPr lang="en-US" dirty="0"/>
              <a:t> highlights how the probability of extinction for a subpopulation is diminished when it can be recolonized by the larger metapopulation. </a:t>
            </a:r>
          </a:p>
          <a:p>
            <a:r>
              <a:rPr lang="en-US" u="sng" dirty="0"/>
              <a:t>Source-sink theory</a:t>
            </a:r>
            <a:r>
              <a:rPr lang="en-US" dirty="0"/>
              <a:t> describes how some subpopulations within a metapopulation act as ‘sources’ where births outpace deaths, while others act as ‘sinks’ where deaths outpace births. </a:t>
            </a:r>
          </a:p>
          <a:p>
            <a:r>
              <a:rPr lang="en-US" dirty="0"/>
              <a:t>The term ‘</a:t>
            </a:r>
            <a:r>
              <a:rPr lang="en-US" u="sng" dirty="0"/>
              <a:t>ecological trap</a:t>
            </a:r>
            <a:r>
              <a:rPr lang="en-US" dirty="0"/>
              <a:t>’ describes a species’ preference for poor quality habitat. When sinks outnumber sources, metapopulation dynamics can actually drive a population to extinction as individuals flock to these traps.</a:t>
            </a:r>
          </a:p>
        </p:txBody>
      </p:sp>
    </p:spTree>
    <p:extLst>
      <p:ext uri="{BB962C8B-B14F-4D97-AF65-F5344CB8AC3E}">
        <p14:creationId xmlns:p14="http://schemas.microsoft.com/office/powerpoint/2010/main" val="1825630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F8C834D-CDE1-EB6A-7561-DA17A654BE00}"/>
              </a:ext>
            </a:extLst>
          </p:cNvPr>
          <p:cNvSpPr/>
          <p:nvPr/>
        </p:nvSpPr>
        <p:spPr>
          <a:xfrm>
            <a:off x="8626151" y="5546948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A0293-7BA7-C4DB-2A76-3F54CF3456E6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422385"/>
                <a:ext cx="6184783" cy="54614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System will converge to one of its equilibria, depending on the values of the competition and carrying capacity parameters.</a:t>
                </a:r>
              </a:p>
              <a:p>
                <a:endParaRPr lang="en-US" sz="2000" dirty="0"/>
              </a:p>
              <a:p>
                <a:r>
                  <a:rPr lang="en-US" sz="2600" dirty="0"/>
                  <a:t>We can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x-axis).</a:t>
                </a: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600" dirty="0"/>
                  <a:t>We can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</a:t>
                </a:r>
                <a:r>
                  <a:rPr lang="en-US" sz="26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y-axis).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422385"/>
                <a:ext cx="6184783" cy="5461495"/>
              </a:xfrm>
              <a:prstGeom prst="rect">
                <a:avLst/>
              </a:prstGeom>
              <a:blipFill>
                <a:blip r:embed="rId10"/>
                <a:stretch>
                  <a:fillRect l="-1639" t="-928" r="-1025" b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3D1F14-31DE-DD8C-B1DE-6A105C073ADA}"/>
              </a:ext>
            </a:extLst>
          </p:cNvPr>
          <p:cNvSpPr/>
          <p:nvPr/>
        </p:nvSpPr>
        <p:spPr>
          <a:xfrm>
            <a:off x="187074" y="2802658"/>
            <a:ext cx="6090888" cy="405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7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9BAA11-C186-984B-55E6-961A654C68F2}"/>
              </a:ext>
            </a:extLst>
          </p:cNvPr>
          <p:cNvCxnSpPr>
            <a:cxnSpLocks/>
          </p:cNvCxnSpPr>
          <p:nvPr/>
        </p:nvCxnSpPr>
        <p:spPr>
          <a:xfrm flipH="1">
            <a:off x="1783679" y="4916025"/>
            <a:ext cx="42715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17EB62-0B9F-123D-3635-A198A312E805}"/>
              </a:ext>
            </a:extLst>
          </p:cNvPr>
          <p:cNvSpPr txBox="1"/>
          <p:nvPr/>
        </p:nvSpPr>
        <p:spPr>
          <a:xfrm>
            <a:off x="2626258" y="5840904"/>
            <a:ext cx="8049937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We can use vector addition from the individual nullclines to determine the outcome of competition.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1B9536-E955-5F12-3571-4CFA5627499E}"/>
                  </a:ext>
                </a:extLst>
              </p:cNvPr>
              <p:cNvSpPr txBox="1"/>
              <p:nvPr/>
            </p:nvSpPr>
            <p:spPr>
              <a:xfrm>
                <a:off x="3611747" y="4942224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1B9536-E955-5F12-3571-4CFA56274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747" y="4942224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28A89C-D620-1C35-7150-DC9EF2A6F681}"/>
                  </a:ext>
                </a:extLst>
              </p:cNvPr>
              <p:cNvSpPr txBox="1"/>
              <p:nvPr/>
            </p:nvSpPr>
            <p:spPr>
              <a:xfrm>
                <a:off x="1012752" y="326389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28A89C-D620-1C35-7150-DC9EF2A6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52" y="3263893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5562D-C3C5-67B4-1CF7-878488CD6F25}"/>
                  </a:ext>
                </a:extLst>
              </p:cNvPr>
              <p:cNvSpPr txBox="1"/>
              <p:nvPr/>
            </p:nvSpPr>
            <p:spPr>
              <a:xfrm>
                <a:off x="1360579" y="491837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95562D-C3C5-67B4-1CF7-878488CD6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79" y="4918371"/>
                <a:ext cx="4776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81277B-2DFF-F8CF-39C4-FC03C2E77D35}"/>
              </a:ext>
            </a:extLst>
          </p:cNvPr>
          <p:cNvCxnSpPr>
            <a:cxnSpLocks/>
          </p:cNvCxnSpPr>
          <p:nvPr/>
        </p:nvCxnSpPr>
        <p:spPr>
          <a:xfrm>
            <a:off x="1794950" y="1481586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08EB3F-1A43-7902-E105-D7C00DE5B2E8}"/>
              </a:ext>
            </a:extLst>
          </p:cNvPr>
          <p:cNvCxnSpPr>
            <a:cxnSpLocks/>
          </p:cNvCxnSpPr>
          <p:nvPr/>
        </p:nvCxnSpPr>
        <p:spPr>
          <a:xfrm>
            <a:off x="1731210" y="2842964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E3C556F-1C33-3211-EC70-BDFA58C63CA7}"/>
              </a:ext>
            </a:extLst>
          </p:cNvPr>
          <p:cNvSpPr/>
          <p:nvPr/>
        </p:nvSpPr>
        <p:spPr>
          <a:xfrm>
            <a:off x="1643328" y="2714077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6EFF9-DFA1-A41E-714B-5BCB42B89925}"/>
                  </a:ext>
                </a:extLst>
              </p:cNvPr>
              <p:cNvSpPr txBox="1"/>
              <p:nvPr/>
            </p:nvSpPr>
            <p:spPr>
              <a:xfrm>
                <a:off x="2785505" y="508458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066EFF9-DFA1-A41E-714B-5BCB42B8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05" y="5084586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FA34A6-DB7F-96C5-5093-BAFC4DEAD765}"/>
                  </a:ext>
                </a:extLst>
              </p:cNvPr>
              <p:cNvSpPr txBox="1"/>
              <p:nvPr/>
            </p:nvSpPr>
            <p:spPr>
              <a:xfrm>
                <a:off x="968811" y="2069597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FA34A6-DB7F-96C5-5093-BAFC4DEAD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11" y="2069597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857F6B1-0243-8E0B-648A-5D7C42956D9D}"/>
              </a:ext>
            </a:extLst>
          </p:cNvPr>
          <p:cNvSpPr/>
          <p:nvPr/>
        </p:nvSpPr>
        <p:spPr>
          <a:xfrm>
            <a:off x="3005377" y="47426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FEE76D-DB4B-2805-A6EA-D9F4C1409751}"/>
              </a:ext>
            </a:extLst>
          </p:cNvPr>
          <p:cNvCxnSpPr>
            <a:cxnSpLocks/>
          </p:cNvCxnSpPr>
          <p:nvPr/>
        </p:nvCxnSpPr>
        <p:spPr>
          <a:xfrm flipH="1">
            <a:off x="3005377" y="4415031"/>
            <a:ext cx="7076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E43E99-BE22-A617-FA46-B68493B23A1D}"/>
              </a:ext>
            </a:extLst>
          </p:cNvPr>
          <p:cNvCxnSpPr>
            <a:cxnSpLocks/>
          </p:cNvCxnSpPr>
          <p:nvPr/>
        </p:nvCxnSpPr>
        <p:spPr>
          <a:xfrm>
            <a:off x="1951741" y="4415031"/>
            <a:ext cx="67451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B2A161-6925-0CDC-83C3-B3E26272E857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206279" y="3640002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DA803-B526-06BB-25D1-D90552ED1FC1}"/>
                  </a:ext>
                </a:extLst>
              </p:cNvPr>
              <p:cNvSpPr txBox="1"/>
              <p:nvPr/>
            </p:nvSpPr>
            <p:spPr>
              <a:xfrm>
                <a:off x="11372216" y="4994646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ADA803-B526-06BB-25D1-D90552ED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216" y="4994646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9CB2C5-6A9D-4306-7FA9-2A3BB1EAB2BA}"/>
                  </a:ext>
                </a:extLst>
              </p:cNvPr>
              <p:cNvSpPr txBox="1"/>
              <p:nvPr/>
            </p:nvSpPr>
            <p:spPr>
              <a:xfrm>
                <a:off x="6404332" y="346934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A9CB2C5-6A9D-4306-7FA9-2A3BB1EA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332" y="3469343"/>
                <a:ext cx="718458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01AF3D6D-3840-F31C-CEC5-F8CEB5AFE75D}"/>
              </a:ext>
            </a:extLst>
          </p:cNvPr>
          <p:cNvSpPr/>
          <p:nvPr/>
        </p:nvSpPr>
        <p:spPr>
          <a:xfrm>
            <a:off x="11398871" y="4672745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CE08DD1-D3F2-013A-8EBA-AC8B9FED6675}"/>
              </a:ext>
            </a:extLst>
          </p:cNvPr>
          <p:cNvCxnSpPr>
            <a:cxnSpLocks/>
          </p:cNvCxnSpPr>
          <p:nvPr/>
        </p:nvCxnSpPr>
        <p:spPr>
          <a:xfrm flipH="1">
            <a:off x="7230471" y="4863636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C9DEF0-A0B6-E392-12CB-8EDB086884B3}"/>
                  </a:ext>
                </a:extLst>
              </p:cNvPr>
              <p:cNvSpPr txBox="1"/>
              <p:nvPr/>
            </p:nvSpPr>
            <p:spPr>
              <a:xfrm>
                <a:off x="9047268" y="4873634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C9DEF0-A0B6-E392-12CB-8EDB08688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68" y="4873634"/>
                <a:ext cx="718458" cy="707886"/>
              </a:xfrm>
              <a:prstGeom prst="rect">
                <a:avLst/>
              </a:prstGeom>
              <a:blipFill>
                <a:blip r:embed="rId10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D94B01-8465-BF39-09D4-65F8F153A2FA}"/>
                  </a:ext>
                </a:extLst>
              </p:cNvPr>
              <p:cNvSpPr txBox="1"/>
              <p:nvPr/>
            </p:nvSpPr>
            <p:spPr>
              <a:xfrm>
                <a:off x="5673778" y="319530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D94B01-8465-BF39-09D4-65F8F153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778" y="3195303"/>
                <a:ext cx="718458" cy="707886"/>
              </a:xfrm>
              <a:prstGeom prst="rect">
                <a:avLst/>
              </a:prstGeom>
              <a:blipFill>
                <a:blip r:embed="rId11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B1C1ED-3B0C-4A09-C966-AE2532B7E94F}"/>
                  </a:ext>
                </a:extLst>
              </p:cNvPr>
              <p:cNvSpPr txBox="1"/>
              <p:nvPr/>
            </p:nvSpPr>
            <p:spPr>
              <a:xfrm>
                <a:off x="6796100" y="4849781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B1C1ED-3B0C-4A09-C966-AE2532B7E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100" y="4849781"/>
                <a:ext cx="477613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29E690-AC73-F2B9-BD8F-21149DB79CF6}"/>
              </a:ext>
            </a:extLst>
          </p:cNvPr>
          <p:cNvCxnSpPr>
            <a:cxnSpLocks/>
          </p:cNvCxnSpPr>
          <p:nvPr/>
        </p:nvCxnSpPr>
        <p:spPr>
          <a:xfrm>
            <a:off x="7230471" y="1412996"/>
            <a:ext cx="0" cy="34367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E416FE2-35A1-EE25-9B9D-0DB0364D53F6}"/>
              </a:ext>
            </a:extLst>
          </p:cNvPr>
          <p:cNvSpPr/>
          <p:nvPr/>
        </p:nvSpPr>
        <p:spPr>
          <a:xfrm>
            <a:off x="7107649" y="3549246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6C7162-DAF5-8ED9-6FBB-9010A849A490}"/>
              </a:ext>
            </a:extLst>
          </p:cNvPr>
          <p:cNvCxnSpPr>
            <a:cxnSpLocks/>
          </p:cNvCxnSpPr>
          <p:nvPr/>
        </p:nvCxnSpPr>
        <p:spPr>
          <a:xfrm>
            <a:off x="8174431" y="3004836"/>
            <a:ext cx="0" cy="681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4B4906B-C3BC-20E2-D8B8-A14AAB09240C}"/>
              </a:ext>
            </a:extLst>
          </p:cNvPr>
          <p:cNvCxnSpPr>
            <a:cxnSpLocks/>
          </p:cNvCxnSpPr>
          <p:nvPr/>
        </p:nvCxnSpPr>
        <p:spPr>
          <a:xfrm flipV="1">
            <a:off x="8174431" y="4092718"/>
            <a:ext cx="0" cy="6235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702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EB62-0B9F-123D-3635-A198A312E805}"/>
              </a:ext>
            </a:extLst>
          </p:cNvPr>
          <p:cNvSpPr txBox="1"/>
          <p:nvPr/>
        </p:nvSpPr>
        <p:spPr>
          <a:xfrm>
            <a:off x="205643" y="1759908"/>
            <a:ext cx="6184783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dirty="0"/>
              <a:t>System will converge to one of its equilibria, depending on the values of the competition and carrying capacity parameters.</a:t>
            </a:r>
          </a:p>
          <a:p>
            <a:endParaRPr lang="en-US" sz="2600" dirty="0"/>
          </a:p>
          <a:p>
            <a:r>
              <a:rPr lang="en-US" sz="2600" dirty="0"/>
              <a:t>We can use vector addition </a:t>
            </a:r>
            <a:r>
              <a:rPr lang="en-US" sz="2600" b="1" dirty="0">
                <a:solidFill>
                  <a:srgbClr val="7030A0"/>
                </a:solidFill>
              </a:rPr>
              <a:t>in each quadrat </a:t>
            </a:r>
            <a:r>
              <a:rPr lang="en-US" sz="2600" dirty="0"/>
              <a:t>from the individual nullclines to determine the outcome of competition.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80AA3-F9A8-60E6-37DF-A4DCC1FBAB31}"/>
              </a:ext>
            </a:extLst>
          </p:cNvPr>
          <p:cNvCxnSpPr>
            <a:cxnSpLocks/>
          </p:cNvCxnSpPr>
          <p:nvPr/>
        </p:nvCxnSpPr>
        <p:spPr>
          <a:xfrm>
            <a:off x="9074170" y="3704902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0E25A-EF3F-8F00-39FB-BF847ECF15C0}"/>
              </a:ext>
            </a:extLst>
          </p:cNvPr>
          <p:cNvCxnSpPr>
            <a:cxnSpLocks/>
          </p:cNvCxnSpPr>
          <p:nvPr/>
        </p:nvCxnSpPr>
        <p:spPr>
          <a:xfrm flipH="1">
            <a:off x="8697691" y="369990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362796-C701-5280-6020-96A54DA81B4B}"/>
              </a:ext>
            </a:extLst>
          </p:cNvPr>
          <p:cNvCxnSpPr>
            <a:cxnSpLocks/>
          </p:cNvCxnSpPr>
          <p:nvPr/>
        </p:nvCxnSpPr>
        <p:spPr>
          <a:xfrm flipH="1">
            <a:off x="8694541" y="3699909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53EB8-2646-6511-69B4-47E3A8C47806}"/>
              </a:ext>
            </a:extLst>
          </p:cNvPr>
          <p:cNvCxnSpPr>
            <a:cxnSpLocks/>
          </p:cNvCxnSpPr>
          <p:nvPr/>
        </p:nvCxnSpPr>
        <p:spPr>
          <a:xfrm flipV="1">
            <a:off x="9484610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B64F7-9834-F649-B9AA-F6D04B0BF1D3}"/>
              </a:ext>
            </a:extLst>
          </p:cNvPr>
          <p:cNvCxnSpPr>
            <a:cxnSpLocks/>
          </p:cNvCxnSpPr>
          <p:nvPr/>
        </p:nvCxnSpPr>
        <p:spPr>
          <a:xfrm flipH="1">
            <a:off x="9120493" y="549250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A4BE0-3E33-EDE5-37A8-F312CD17AFAF}"/>
              </a:ext>
            </a:extLst>
          </p:cNvPr>
          <p:cNvCxnSpPr>
            <a:cxnSpLocks/>
          </p:cNvCxnSpPr>
          <p:nvPr/>
        </p:nvCxnSpPr>
        <p:spPr>
          <a:xfrm flipH="1" flipV="1">
            <a:off x="9142764" y="5174076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3B287-AF85-5A90-1554-5FF4111BC565}"/>
              </a:ext>
            </a:extLst>
          </p:cNvPr>
          <p:cNvCxnSpPr>
            <a:cxnSpLocks/>
          </p:cNvCxnSpPr>
          <p:nvPr/>
        </p:nvCxnSpPr>
        <p:spPr>
          <a:xfrm flipH="1">
            <a:off x="7518143" y="4051672"/>
            <a:ext cx="3491" cy="2436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CB907-18A1-2602-734C-862E34B99404}"/>
              </a:ext>
            </a:extLst>
          </p:cNvPr>
          <p:cNvCxnSpPr>
            <a:cxnSpLocks/>
          </p:cNvCxnSpPr>
          <p:nvPr/>
        </p:nvCxnSpPr>
        <p:spPr>
          <a:xfrm>
            <a:off x="7647708" y="5541353"/>
            <a:ext cx="41242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5BB2-44B8-4469-A336-582137EC696B}"/>
              </a:ext>
            </a:extLst>
          </p:cNvPr>
          <p:cNvCxnSpPr>
            <a:cxnSpLocks/>
          </p:cNvCxnSpPr>
          <p:nvPr/>
        </p:nvCxnSpPr>
        <p:spPr>
          <a:xfrm flipV="1">
            <a:off x="7636766" y="5088513"/>
            <a:ext cx="313780" cy="445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22D9-3F94-7B79-F2B7-AD827A64616F}"/>
              </a:ext>
            </a:extLst>
          </p:cNvPr>
          <p:cNvCxnSpPr>
            <a:cxnSpLocks/>
          </p:cNvCxnSpPr>
          <p:nvPr/>
        </p:nvCxnSpPr>
        <p:spPr>
          <a:xfrm flipV="1">
            <a:off x="7613587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52612C-8AEB-D2EF-7626-574302718384}"/>
              </a:ext>
            </a:extLst>
          </p:cNvPr>
          <p:cNvCxnSpPr>
            <a:cxnSpLocks/>
          </p:cNvCxnSpPr>
          <p:nvPr/>
        </p:nvCxnSpPr>
        <p:spPr>
          <a:xfrm>
            <a:off x="7528447" y="4059934"/>
            <a:ext cx="16822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B6976-A563-B165-401D-7176EDEAEE08}"/>
              </a:ext>
            </a:extLst>
          </p:cNvPr>
          <p:cNvCxnSpPr>
            <a:cxnSpLocks/>
          </p:cNvCxnSpPr>
          <p:nvPr/>
        </p:nvCxnSpPr>
        <p:spPr>
          <a:xfrm>
            <a:off x="7541433" y="4095273"/>
            <a:ext cx="219008" cy="3023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2AF194EA-9F7F-1F1F-9485-F08DD2A106FA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29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EB62-0B9F-123D-3635-A198A312E805}"/>
              </a:ext>
            </a:extLst>
          </p:cNvPr>
          <p:cNvSpPr txBox="1"/>
          <p:nvPr/>
        </p:nvSpPr>
        <p:spPr>
          <a:xfrm>
            <a:off x="205643" y="1759908"/>
            <a:ext cx="6184783" cy="40934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dirty="0"/>
              <a:t>System will converge to one of its equilibria, depending on the values of the competition and carrying capacity parameters.</a:t>
            </a:r>
          </a:p>
          <a:p>
            <a:endParaRPr lang="en-US" sz="2600" dirty="0"/>
          </a:p>
          <a:p>
            <a:r>
              <a:rPr lang="en-US" sz="2600" dirty="0"/>
              <a:t>We can use vector addition </a:t>
            </a:r>
            <a:r>
              <a:rPr lang="en-US" sz="2600" b="1" dirty="0">
                <a:solidFill>
                  <a:srgbClr val="7030A0"/>
                </a:solidFill>
              </a:rPr>
              <a:t>in each quadrat </a:t>
            </a:r>
            <a:r>
              <a:rPr lang="en-US" sz="2600" dirty="0"/>
              <a:t>from the individual nullclines to determine the outcome of competition.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This configuration is a </a:t>
            </a:r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equilibrium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indicating </a:t>
            </a:r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coexistence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80AA3-F9A8-60E6-37DF-A4DCC1FBAB31}"/>
              </a:ext>
            </a:extLst>
          </p:cNvPr>
          <p:cNvCxnSpPr>
            <a:cxnSpLocks/>
          </p:cNvCxnSpPr>
          <p:nvPr/>
        </p:nvCxnSpPr>
        <p:spPr>
          <a:xfrm>
            <a:off x="9074170" y="3704902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0E25A-EF3F-8F00-39FB-BF847ECF15C0}"/>
              </a:ext>
            </a:extLst>
          </p:cNvPr>
          <p:cNvCxnSpPr>
            <a:cxnSpLocks/>
          </p:cNvCxnSpPr>
          <p:nvPr/>
        </p:nvCxnSpPr>
        <p:spPr>
          <a:xfrm flipH="1">
            <a:off x="8697691" y="369990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362796-C701-5280-6020-96A54DA81B4B}"/>
              </a:ext>
            </a:extLst>
          </p:cNvPr>
          <p:cNvCxnSpPr>
            <a:cxnSpLocks/>
          </p:cNvCxnSpPr>
          <p:nvPr/>
        </p:nvCxnSpPr>
        <p:spPr>
          <a:xfrm flipH="1">
            <a:off x="8694541" y="3699909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53EB8-2646-6511-69B4-47E3A8C47806}"/>
              </a:ext>
            </a:extLst>
          </p:cNvPr>
          <p:cNvCxnSpPr>
            <a:cxnSpLocks/>
          </p:cNvCxnSpPr>
          <p:nvPr/>
        </p:nvCxnSpPr>
        <p:spPr>
          <a:xfrm flipV="1">
            <a:off x="9484610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B64F7-9834-F649-B9AA-F6D04B0BF1D3}"/>
              </a:ext>
            </a:extLst>
          </p:cNvPr>
          <p:cNvCxnSpPr>
            <a:cxnSpLocks/>
          </p:cNvCxnSpPr>
          <p:nvPr/>
        </p:nvCxnSpPr>
        <p:spPr>
          <a:xfrm flipH="1">
            <a:off x="9120493" y="549250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A4BE0-3E33-EDE5-37A8-F312CD17AFAF}"/>
              </a:ext>
            </a:extLst>
          </p:cNvPr>
          <p:cNvCxnSpPr>
            <a:cxnSpLocks/>
          </p:cNvCxnSpPr>
          <p:nvPr/>
        </p:nvCxnSpPr>
        <p:spPr>
          <a:xfrm flipH="1" flipV="1">
            <a:off x="9142764" y="5174076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3B287-AF85-5A90-1554-5FF4111BC565}"/>
              </a:ext>
            </a:extLst>
          </p:cNvPr>
          <p:cNvCxnSpPr>
            <a:cxnSpLocks/>
          </p:cNvCxnSpPr>
          <p:nvPr/>
        </p:nvCxnSpPr>
        <p:spPr>
          <a:xfrm flipH="1">
            <a:off x="7518143" y="4051672"/>
            <a:ext cx="3491" cy="2436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CB907-18A1-2602-734C-862E34B99404}"/>
              </a:ext>
            </a:extLst>
          </p:cNvPr>
          <p:cNvCxnSpPr>
            <a:cxnSpLocks/>
          </p:cNvCxnSpPr>
          <p:nvPr/>
        </p:nvCxnSpPr>
        <p:spPr>
          <a:xfrm>
            <a:off x="7647708" y="5541353"/>
            <a:ext cx="41242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5BB2-44B8-4469-A336-582137EC696B}"/>
              </a:ext>
            </a:extLst>
          </p:cNvPr>
          <p:cNvCxnSpPr>
            <a:cxnSpLocks/>
          </p:cNvCxnSpPr>
          <p:nvPr/>
        </p:nvCxnSpPr>
        <p:spPr>
          <a:xfrm flipV="1">
            <a:off x="7636766" y="5088513"/>
            <a:ext cx="313780" cy="445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22D9-3F94-7B79-F2B7-AD827A64616F}"/>
              </a:ext>
            </a:extLst>
          </p:cNvPr>
          <p:cNvCxnSpPr>
            <a:cxnSpLocks/>
          </p:cNvCxnSpPr>
          <p:nvPr/>
        </p:nvCxnSpPr>
        <p:spPr>
          <a:xfrm flipV="1">
            <a:off x="7613587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52612C-8AEB-D2EF-7626-574302718384}"/>
              </a:ext>
            </a:extLst>
          </p:cNvPr>
          <p:cNvCxnSpPr>
            <a:cxnSpLocks/>
          </p:cNvCxnSpPr>
          <p:nvPr/>
        </p:nvCxnSpPr>
        <p:spPr>
          <a:xfrm>
            <a:off x="7528447" y="4059934"/>
            <a:ext cx="16822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B6976-A563-B165-401D-7176EDEAEE08}"/>
              </a:ext>
            </a:extLst>
          </p:cNvPr>
          <p:cNvCxnSpPr>
            <a:cxnSpLocks/>
          </p:cNvCxnSpPr>
          <p:nvPr/>
        </p:nvCxnSpPr>
        <p:spPr>
          <a:xfrm>
            <a:off x="7541433" y="4095273"/>
            <a:ext cx="219008" cy="3023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/>
              <p:nvPr/>
            </p:nvSpPr>
            <p:spPr>
              <a:xfrm>
                <a:off x="158928" y="5917089"/>
                <a:ext cx="552868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8" y="5917089"/>
                <a:ext cx="5528684" cy="906915"/>
              </a:xfrm>
              <a:prstGeom prst="rect">
                <a:avLst/>
              </a:prstGeom>
              <a:blipFill>
                <a:blip r:embed="rId10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0783C1E-3F3C-9FF1-B9DE-8817296393C6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375CE5-0A08-3FFE-3849-E4F47B8CEAB2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3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422385"/>
                <a:ext cx="6184783" cy="39533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Like before, we can also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x-axis).</a:t>
                </a: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600" dirty="0"/>
                  <a:t>We can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</a:t>
                </a:r>
                <a:r>
                  <a:rPr lang="en-US" sz="26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y-axis).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422385"/>
                <a:ext cx="6184783" cy="3953390"/>
              </a:xfrm>
              <a:prstGeom prst="rect">
                <a:avLst/>
              </a:prstGeom>
              <a:blipFill>
                <a:blip r:embed="rId10"/>
                <a:stretch>
                  <a:fillRect l="-1639" r="-1434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3D1F14-31DE-DD8C-B1DE-6A105C073ADA}"/>
              </a:ext>
            </a:extLst>
          </p:cNvPr>
          <p:cNvSpPr/>
          <p:nvPr/>
        </p:nvSpPr>
        <p:spPr>
          <a:xfrm>
            <a:off x="187074" y="3421214"/>
            <a:ext cx="6090888" cy="3436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C23DF5-1B96-B6CE-F8DA-18104F9FA281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102A5F-6E31-C9B0-75C4-5EDE58E00447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82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422385"/>
                <a:ext cx="6184783" cy="395339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Like before, we can also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x-axis).</a:t>
                </a:r>
              </a:p>
              <a:p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600" dirty="0"/>
                  <a:t>We can solve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600" dirty="0"/>
                      <m:t>at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different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combinations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r>
                      <m:rPr>
                        <m:nor/>
                      </m:rPr>
                      <a:rPr lang="en-US" sz="2600" dirty="0"/>
                      <m:t>of</m:t>
                    </m:r>
                    <m:r>
                      <m:rPr>
                        <m:nor/>
                      </m:rPr>
                      <a:rPr lang="en-US" sz="2600" dirty="0"/>
                      <m:t> </m:t>
                    </m:r>
                    <m:sSub>
                      <m:sSubPr>
                        <m:ctrlP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test the direction the</a:t>
                </a:r>
                <a:r>
                  <a:rPr lang="en-US" sz="26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population will move during competition (always along the y-axis).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422385"/>
                <a:ext cx="6184783" cy="3953390"/>
              </a:xfrm>
              <a:prstGeom prst="rect">
                <a:avLst/>
              </a:prstGeom>
              <a:blipFill>
                <a:blip r:embed="rId10"/>
                <a:stretch>
                  <a:fillRect l="-1639" r="-1434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3B7B949-04F1-0C03-A72A-D90B96681804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D393A4-8CC3-4163-3274-0A42842D40BC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3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D984ADD-FBD1-5EC4-A4DA-444C3EB8C371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BDC621-CA22-B03B-F65E-89FD9B66E9A8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54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B3B7CB-7994-1B96-5D5E-005CBBFD0875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/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blipFill>
                <a:blip r:embed="rId11"/>
                <a:stretch>
                  <a:fillRect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EF866269-B895-5F83-29C5-0EB63A2EE052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BD19F0-08D4-5BB0-D96D-0E63F64F7F79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07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B3B7CB-7994-1B96-5D5E-005CBBFD0875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/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blipFill>
                <a:blip r:embed="rId11"/>
                <a:stretch>
                  <a:fillRect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3F3F-0012-ED0D-FC1D-28216CED4599}"/>
                  </a:ext>
                </a:extLst>
              </p:cNvPr>
              <p:cNvSpPr txBox="1"/>
              <p:nvPr/>
            </p:nvSpPr>
            <p:spPr>
              <a:xfrm>
                <a:off x="-1041569" y="4429029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3F3F-0012-ED0D-FC1D-28216CED4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4429029"/>
                <a:ext cx="6479207" cy="738728"/>
              </a:xfrm>
              <a:prstGeom prst="rect">
                <a:avLst/>
              </a:prstGeom>
              <a:blipFill>
                <a:blip r:embed="rId12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0BEE10D-E25C-0531-3BB1-EEF0050FAD23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32B9F7-89FF-07ED-E65F-EAB091B23D5B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104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4B3B7CB-7994-1B96-5D5E-005CBBFD0875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/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76CB4-2C13-4326-58B3-B4B3EE156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3557312"/>
                <a:ext cx="6479207" cy="793359"/>
              </a:xfrm>
              <a:prstGeom prst="rect">
                <a:avLst/>
              </a:prstGeom>
              <a:blipFill>
                <a:blip r:embed="rId11"/>
                <a:stretch>
                  <a:fillRect t="-317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3F3F-0012-ED0D-FC1D-28216CED4599}"/>
                  </a:ext>
                </a:extLst>
              </p:cNvPr>
              <p:cNvSpPr txBox="1"/>
              <p:nvPr/>
            </p:nvSpPr>
            <p:spPr>
              <a:xfrm>
                <a:off x="-1141986" y="5334236"/>
                <a:ext cx="6479207" cy="738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.5−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.3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3F3F-0012-ED0D-FC1D-28216CED4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986" y="5334236"/>
                <a:ext cx="6479207" cy="738536"/>
              </a:xfrm>
              <a:prstGeom prst="rect">
                <a:avLst/>
              </a:prstGeom>
              <a:blipFill>
                <a:blip r:embed="rId12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9561CB-276C-42AF-20C3-1110FC6E32A7}"/>
                  </a:ext>
                </a:extLst>
              </p:cNvPr>
              <p:cNvSpPr txBox="1"/>
              <p:nvPr/>
            </p:nvSpPr>
            <p:spPr>
              <a:xfrm>
                <a:off x="-1041569" y="4429029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9561CB-276C-42AF-20C3-1110FC6E3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4429029"/>
                <a:ext cx="6479207" cy="738728"/>
              </a:xfrm>
              <a:prstGeom prst="rect">
                <a:avLst/>
              </a:prstGeom>
              <a:blipFill>
                <a:blip r:embed="rId13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736BE76F-09D9-2AC8-C0FB-D68A469F80DE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E8C46B-0E60-E599-6C13-8FD3DD3EDC4A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3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1997765"/>
            <a:ext cx="11303540" cy="47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6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242FB6-04F0-E7FB-4902-9E13B708E7A8}"/>
                  </a:ext>
                </a:extLst>
              </p:cNvPr>
              <p:cNvSpPr txBox="1"/>
              <p:nvPr/>
            </p:nvSpPr>
            <p:spPr>
              <a:xfrm>
                <a:off x="-2187837" y="6070741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242FB6-04F0-E7FB-4902-9E13B708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87837" y="6070741"/>
                <a:ext cx="6479207" cy="738728"/>
              </a:xfrm>
              <a:prstGeom prst="rect">
                <a:avLst/>
              </a:prstGeom>
              <a:blipFill>
                <a:blip r:embed="rId11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9E1D62-6BDB-55B4-CD8D-3797972EB60E}"/>
                  </a:ext>
                </a:extLst>
              </p:cNvPr>
              <p:cNvSpPr txBox="1"/>
              <p:nvPr/>
            </p:nvSpPr>
            <p:spPr>
              <a:xfrm>
                <a:off x="-1041569" y="3501892"/>
                <a:ext cx="6479207" cy="7933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9E1D62-6BDB-55B4-CD8D-3797972EB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3501892"/>
                <a:ext cx="6479207" cy="793359"/>
              </a:xfrm>
              <a:prstGeom prst="rect">
                <a:avLst/>
              </a:prstGeom>
              <a:blipFill>
                <a:blip r:embed="rId12"/>
                <a:stretch>
                  <a:fillRect t="-1563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52D6-959C-7B7B-4364-94F6610A0385}"/>
                  </a:ext>
                </a:extLst>
              </p:cNvPr>
              <p:cNvSpPr txBox="1"/>
              <p:nvPr/>
            </p:nvSpPr>
            <p:spPr>
              <a:xfrm>
                <a:off x="-1141986" y="5237251"/>
                <a:ext cx="6479207" cy="738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.5−</m:t>
                          </m:r>
                          <m: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.3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5F52D6-959C-7B7B-4364-94F6610A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986" y="5237251"/>
                <a:ext cx="6479207" cy="738536"/>
              </a:xfrm>
              <a:prstGeom prst="rect">
                <a:avLst/>
              </a:prstGeom>
              <a:blipFill>
                <a:blip r:embed="rId13"/>
                <a:stretch>
                  <a:fillRect t="-3390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A267B8-CFFF-6C3C-99F7-FD5AE7AF3C63}"/>
                  </a:ext>
                </a:extLst>
              </p:cNvPr>
              <p:cNvSpPr txBox="1"/>
              <p:nvPr/>
            </p:nvSpPr>
            <p:spPr>
              <a:xfrm>
                <a:off x="-1041569" y="4373609"/>
                <a:ext cx="647920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5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A267B8-CFFF-6C3C-99F7-FD5AE7AF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1569" y="4373609"/>
                <a:ext cx="6479207" cy="738728"/>
              </a:xfrm>
              <a:prstGeom prst="rect">
                <a:avLst/>
              </a:prstGeom>
              <a:blipFill>
                <a:blip r:embed="rId14"/>
                <a:stretch>
                  <a:fillRect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044B87-C7D5-70BD-6C16-86DBC93633B6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2BF95C3-D7CD-1B87-5DE9-F2F93BBECDFE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51844B-29F8-6941-74EE-BF750708442A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DFDCBE7-516F-CE2F-6FA1-19701CFD9E5E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281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/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blipFill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D72CC-B850-0F00-DDC9-208713B56AFD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87609F0-2F2C-C79E-7747-2559E9C5D3D6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1B4D68-7541-926E-1574-80F988A04892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C58A5-068F-871F-A658-F70BDD4EF2D6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/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blipFill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/>
              <p:nvPr/>
            </p:nvSpPr>
            <p:spPr>
              <a:xfrm>
                <a:off x="-936045" y="4779338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045" y="4779338"/>
                <a:ext cx="6151418" cy="831061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A00FEC-3FD7-AA95-4B4D-9ED44C5EC902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40476D0-3D5E-BEFA-8E85-76799B185ED0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B88519-00EE-B28C-A27D-D0BFA3A7446E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CA8324-CB23-B88E-041E-89D4DD1D392E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20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/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9234" y="3745399"/>
                <a:ext cx="6151418" cy="885692"/>
              </a:xfrm>
              <a:prstGeom prst="rect">
                <a:avLst/>
              </a:prstGeom>
              <a:blipFill>
                <a:blip r:embed="rId11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/>
              <p:nvPr/>
            </p:nvSpPr>
            <p:spPr>
              <a:xfrm>
                <a:off x="-936045" y="4779338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045" y="4779338"/>
                <a:ext cx="6151418" cy="831061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FC953F-12D5-89D0-95F0-3FE8D2FABA4A}"/>
                  </a:ext>
                </a:extLst>
              </p:cNvPr>
              <p:cNvSpPr txBox="1"/>
              <p:nvPr/>
            </p:nvSpPr>
            <p:spPr>
              <a:xfrm>
                <a:off x="-889234" y="5750577"/>
                <a:ext cx="6151418" cy="83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25−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113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FC953F-12D5-89D0-95F0-3FE8D2FA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9234" y="5750577"/>
                <a:ext cx="6151418" cy="830868"/>
              </a:xfrm>
              <a:prstGeom prst="rect">
                <a:avLst/>
              </a:prstGeom>
              <a:blipFill>
                <a:blip r:embed="rId1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9B1DB-8CED-B08B-9EB0-44B49D24D596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39646D2-E121-DDB5-DE85-A4B39274C991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EA56F9-0D9F-0B2A-06E4-0F22F253EA20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AE8662-527E-A7A6-AFCE-B12B7FAE56B1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83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4B0F9-6DCF-2E8B-3BB2-8863A10BE44F}"/>
              </a:ext>
            </a:extLst>
          </p:cNvPr>
          <p:cNvCxnSpPr>
            <a:cxnSpLocks/>
          </p:cNvCxnSpPr>
          <p:nvPr/>
        </p:nvCxnSpPr>
        <p:spPr>
          <a:xfrm flipV="1">
            <a:off x="9109878" y="4984120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400657"/>
              </a:xfrm>
              <a:prstGeom prst="rect">
                <a:avLst/>
              </a:prstGeom>
              <a:blipFill>
                <a:blip r:embed="rId10"/>
                <a:stretch>
                  <a:fillRect l="-1639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/>
              <p:nvPr/>
            </p:nvSpPr>
            <p:spPr>
              <a:xfrm>
                <a:off x="-886657" y="3397264"/>
                <a:ext cx="6151418" cy="885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2A739-1B87-07A3-636D-30A09810C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6657" y="3397264"/>
                <a:ext cx="6151418" cy="885692"/>
              </a:xfrm>
              <a:prstGeom prst="rect">
                <a:avLst/>
              </a:prstGeom>
              <a:blipFill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/>
              <p:nvPr/>
            </p:nvSpPr>
            <p:spPr>
              <a:xfrm>
                <a:off x="-933468" y="4348074"/>
                <a:ext cx="6151418" cy="8310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∗.3</m:t>
                              </m:r>
                            </m:num>
                            <m:den>
                              <m:r>
                                <a:rPr lang="en-US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DB4FE7-C19F-268D-1469-E1B1BCB7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3468" y="4348074"/>
                <a:ext cx="6151418" cy="831061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FC953F-12D5-89D0-95F0-3FE8D2FABA4A}"/>
                  </a:ext>
                </a:extLst>
              </p:cNvPr>
              <p:cNvSpPr txBox="1"/>
              <p:nvPr/>
            </p:nvSpPr>
            <p:spPr>
              <a:xfrm>
                <a:off x="-852715" y="5196265"/>
                <a:ext cx="6151418" cy="83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d>
                        <m:d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25−</m:t>
                          </m:r>
                          <m: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113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FC953F-12D5-89D0-95F0-3FE8D2FA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2715" y="5196265"/>
                <a:ext cx="6151418" cy="830868"/>
              </a:xfrm>
              <a:prstGeom prst="rect">
                <a:avLst/>
              </a:prstGeom>
              <a:blipFill>
                <a:blip r:embed="rId13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9B1DB-8CED-B08B-9EB0-44B49D24D596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39646D2-E121-DDB5-DE85-A4B39274C991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D89DC-BCBA-2CF4-C365-BD1A6D16522D}"/>
                  </a:ext>
                </a:extLst>
              </p:cNvPr>
              <p:cNvSpPr txBox="1"/>
              <p:nvPr/>
            </p:nvSpPr>
            <p:spPr>
              <a:xfrm>
                <a:off x="-2080725" y="6044263"/>
                <a:ext cx="6151418" cy="822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D89DC-BCBA-2CF4-C365-BD1A6D165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0725" y="6044263"/>
                <a:ext cx="6151418" cy="822726"/>
              </a:xfrm>
              <a:prstGeom prst="rect">
                <a:avLst/>
              </a:prstGeom>
              <a:blipFill>
                <a:blip r:embed="rId1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4B0BB969-219F-265A-44B9-D121F81BA5DA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83449C-4802-4350-49F9-E664CE97B164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9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D4B0F9-6DCF-2E8B-3BB2-8863A10BE44F}"/>
              </a:ext>
            </a:extLst>
          </p:cNvPr>
          <p:cNvCxnSpPr>
            <a:cxnSpLocks/>
          </p:cNvCxnSpPr>
          <p:nvPr/>
        </p:nvCxnSpPr>
        <p:spPr>
          <a:xfrm flipV="1">
            <a:off x="9109878" y="4984120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/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different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what is the outcome of competition?</a:t>
                </a:r>
                <a:endParaRPr lang="en-US" sz="3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F92979-014E-320F-8970-5F5763BD8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963" y="345167"/>
                <a:ext cx="10411320" cy="1077218"/>
              </a:xfrm>
              <a:prstGeom prst="rect">
                <a:avLst/>
              </a:prstGeom>
              <a:blipFill>
                <a:blip r:embed="rId2"/>
                <a:stretch>
                  <a:fillRect t="-705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446" y="5750577"/>
                <a:ext cx="1612099" cy="844205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=8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857" y="4258370"/>
                <a:ext cx="954213" cy="461665"/>
              </a:xfrm>
              <a:prstGeom prst="rect">
                <a:avLst/>
              </a:prstGeom>
              <a:blipFill>
                <a:blip r:embed="rId6"/>
                <a:stretch>
                  <a:fillRect l="-131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=2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860" y="5839909"/>
                <a:ext cx="942278" cy="461665"/>
              </a:xfrm>
              <a:prstGeom prst="rect">
                <a:avLst/>
              </a:prstGeom>
              <a:blipFill>
                <a:blip r:embed="rId7"/>
                <a:stretch>
                  <a:fillRect l="-26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=10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19" y="2979632"/>
                <a:ext cx="1241623" cy="660630"/>
              </a:xfrm>
              <a:prstGeom prst="rect">
                <a:avLst/>
              </a:prstGeom>
              <a:blipFill>
                <a:blip r:embed="rId8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9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/>
              <p:nvPr/>
            </p:nvSpPr>
            <p:spPr>
              <a:xfrm>
                <a:off x="187074" y="1613766"/>
                <a:ext cx="6184783" cy="28007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Let’s try it!</a:t>
                </a:r>
              </a:p>
              <a:p>
                <a:endParaRPr lang="en-US" sz="26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=2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=.3</m:t>
                      </m:r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;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=.8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600" dirty="0"/>
                  <a:t>Results replicate graphical approach!</a:t>
                </a:r>
              </a:p>
              <a:p>
                <a:endParaRPr lang="en-US" sz="2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3B6012-F0E1-692F-2F3E-08251A45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74" y="1613766"/>
                <a:ext cx="6184783" cy="2800767"/>
              </a:xfrm>
              <a:prstGeom prst="rect">
                <a:avLst/>
              </a:prstGeom>
              <a:blipFill>
                <a:blip r:embed="rId10"/>
                <a:stretch>
                  <a:fillRect l="-1639" t="-2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748873-0B3A-C055-8764-7A0984006B05}"/>
              </a:ext>
            </a:extLst>
          </p:cNvPr>
          <p:cNvSpPr txBox="1"/>
          <p:nvPr/>
        </p:nvSpPr>
        <p:spPr>
          <a:xfrm>
            <a:off x="9291044" y="5190998"/>
            <a:ext cx="942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9B1DB-8CED-B08B-9EB0-44B49D24D596}"/>
              </a:ext>
            </a:extLst>
          </p:cNvPr>
          <p:cNvCxnSpPr>
            <a:cxnSpLocks/>
          </p:cNvCxnSpPr>
          <p:nvPr/>
        </p:nvCxnSpPr>
        <p:spPr>
          <a:xfrm flipH="1">
            <a:off x="8755825" y="540244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39646D2-E121-DDB5-DE85-A4B39274C991}"/>
              </a:ext>
            </a:extLst>
          </p:cNvPr>
          <p:cNvSpPr/>
          <p:nvPr/>
        </p:nvSpPr>
        <p:spPr>
          <a:xfrm>
            <a:off x="8970793" y="5243935"/>
            <a:ext cx="280703" cy="2972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B0F6A-5903-FE6E-0691-6E6ADF1A0703}"/>
              </a:ext>
            </a:extLst>
          </p:cNvPr>
          <p:cNvCxnSpPr>
            <a:cxnSpLocks/>
          </p:cNvCxnSpPr>
          <p:nvPr/>
        </p:nvCxnSpPr>
        <p:spPr>
          <a:xfrm flipH="1" flipV="1">
            <a:off x="8739697" y="5079838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5843659-B9D9-3B44-D289-F7FA25512E8C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6E133F-64F7-519D-23A5-44D4C0D80FC1}"/>
              </a:ext>
            </a:extLst>
          </p:cNvPr>
          <p:cNvSpPr/>
          <p:nvPr/>
        </p:nvSpPr>
        <p:spPr>
          <a:xfrm>
            <a:off x="8612308" y="550403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253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2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8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F8C834D-CDE1-EB6A-7561-DA17A654BE00}"/>
              </a:ext>
            </a:extLst>
          </p:cNvPr>
          <p:cNvSpPr/>
          <p:nvPr/>
        </p:nvSpPr>
        <p:spPr>
          <a:xfrm>
            <a:off x="8626151" y="5546948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A0293-7BA7-C4DB-2A76-3F54CF3456E6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80AA3-F9A8-60E6-37DF-A4DCC1FBAB31}"/>
              </a:ext>
            </a:extLst>
          </p:cNvPr>
          <p:cNvCxnSpPr>
            <a:cxnSpLocks/>
          </p:cNvCxnSpPr>
          <p:nvPr/>
        </p:nvCxnSpPr>
        <p:spPr>
          <a:xfrm>
            <a:off x="9074170" y="3704902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0E25A-EF3F-8F00-39FB-BF847ECF15C0}"/>
              </a:ext>
            </a:extLst>
          </p:cNvPr>
          <p:cNvCxnSpPr>
            <a:cxnSpLocks/>
          </p:cNvCxnSpPr>
          <p:nvPr/>
        </p:nvCxnSpPr>
        <p:spPr>
          <a:xfrm flipH="1">
            <a:off x="8697691" y="369990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362796-C701-5280-6020-96A54DA81B4B}"/>
              </a:ext>
            </a:extLst>
          </p:cNvPr>
          <p:cNvCxnSpPr>
            <a:cxnSpLocks/>
          </p:cNvCxnSpPr>
          <p:nvPr/>
        </p:nvCxnSpPr>
        <p:spPr>
          <a:xfrm flipH="1">
            <a:off x="8694541" y="3699909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53EB8-2646-6511-69B4-47E3A8C47806}"/>
              </a:ext>
            </a:extLst>
          </p:cNvPr>
          <p:cNvCxnSpPr>
            <a:cxnSpLocks/>
          </p:cNvCxnSpPr>
          <p:nvPr/>
        </p:nvCxnSpPr>
        <p:spPr>
          <a:xfrm flipV="1">
            <a:off x="9484610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B64F7-9834-F649-B9AA-F6D04B0BF1D3}"/>
              </a:ext>
            </a:extLst>
          </p:cNvPr>
          <p:cNvCxnSpPr>
            <a:cxnSpLocks/>
          </p:cNvCxnSpPr>
          <p:nvPr/>
        </p:nvCxnSpPr>
        <p:spPr>
          <a:xfrm flipH="1">
            <a:off x="9120493" y="549250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A4BE0-3E33-EDE5-37A8-F312CD17AFAF}"/>
              </a:ext>
            </a:extLst>
          </p:cNvPr>
          <p:cNvCxnSpPr>
            <a:cxnSpLocks/>
          </p:cNvCxnSpPr>
          <p:nvPr/>
        </p:nvCxnSpPr>
        <p:spPr>
          <a:xfrm flipH="1" flipV="1">
            <a:off x="9142764" y="5174076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3B287-AF85-5A90-1554-5FF4111BC565}"/>
              </a:ext>
            </a:extLst>
          </p:cNvPr>
          <p:cNvCxnSpPr>
            <a:cxnSpLocks/>
          </p:cNvCxnSpPr>
          <p:nvPr/>
        </p:nvCxnSpPr>
        <p:spPr>
          <a:xfrm flipH="1">
            <a:off x="7518143" y="4051672"/>
            <a:ext cx="3491" cy="2436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CB907-18A1-2602-734C-862E34B99404}"/>
              </a:ext>
            </a:extLst>
          </p:cNvPr>
          <p:cNvCxnSpPr>
            <a:cxnSpLocks/>
          </p:cNvCxnSpPr>
          <p:nvPr/>
        </p:nvCxnSpPr>
        <p:spPr>
          <a:xfrm>
            <a:off x="7647708" y="5541353"/>
            <a:ext cx="41242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5BB2-44B8-4469-A336-582137EC696B}"/>
              </a:ext>
            </a:extLst>
          </p:cNvPr>
          <p:cNvCxnSpPr>
            <a:cxnSpLocks/>
          </p:cNvCxnSpPr>
          <p:nvPr/>
        </p:nvCxnSpPr>
        <p:spPr>
          <a:xfrm flipV="1">
            <a:off x="7636766" y="5088513"/>
            <a:ext cx="313780" cy="445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22D9-3F94-7B79-F2B7-AD827A64616F}"/>
              </a:ext>
            </a:extLst>
          </p:cNvPr>
          <p:cNvCxnSpPr>
            <a:cxnSpLocks/>
          </p:cNvCxnSpPr>
          <p:nvPr/>
        </p:nvCxnSpPr>
        <p:spPr>
          <a:xfrm flipV="1">
            <a:off x="7613587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52612C-8AEB-D2EF-7626-574302718384}"/>
              </a:ext>
            </a:extLst>
          </p:cNvPr>
          <p:cNvCxnSpPr>
            <a:cxnSpLocks/>
          </p:cNvCxnSpPr>
          <p:nvPr/>
        </p:nvCxnSpPr>
        <p:spPr>
          <a:xfrm>
            <a:off x="7528447" y="4059934"/>
            <a:ext cx="16822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B6976-A563-B165-401D-7176EDEAEE08}"/>
              </a:ext>
            </a:extLst>
          </p:cNvPr>
          <p:cNvCxnSpPr>
            <a:cxnSpLocks/>
          </p:cNvCxnSpPr>
          <p:nvPr/>
        </p:nvCxnSpPr>
        <p:spPr>
          <a:xfrm>
            <a:off x="7541433" y="4095273"/>
            <a:ext cx="219008" cy="3023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/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3F7FBFC-9003-DDFE-B5FA-43EB13EAA107}"/>
              </a:ext>
            </a:extLst>
          </p:cNvPr>
          <p:cNvSpPr txBox="1"/>
          <p:nvPr/>
        </p:nvSpPr>
        <p:spPr>
          <a:xfrm>
            <a:off x="252759" y="1110708"/>
            <a:ext cx="6184783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1:</a:t>
            </a:r>
          </a:p>
          <a:p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equilibrium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at:</a:t>
            </a:r>
          </a:p>
        </p:txBody>
      </p:sp>
    </p:spTree>
    <p:extLst>
      <p:ext uri="{BB962C8B-B14F-4D97-AF65-F5344CB8AC3E}">
        <p14:creationId xmlns:p14="http://schemas.microsoft.com/office/powerpoint/2010/main" val="479751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2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8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F8C834D-CDE1-EB6A-7561-DA17A654BE00}"/>
              </a:ext>
            </a:extLst>
          </p:cNvPr>
          <p:cNvSpPr/>
          <p:nvPr/>
        </p:nvSpPr>
        <p:spPr>
          <a:xfrm>
            <a:off x="8626151" y="5546948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A0293-7BA7-C4DB-2A76-3F54CF3456E6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80AA3-F9A8-60E6-37DF-A4DCC1FBAB31}"/>
              </a:ext>
            </a:extLst>
          </p:cNvPr>
          <p:cNvCxnSpPr>
            <a:cxnSpLocks/>
          </p:cNvCxnSpPr>
          <p:nvPr/>
        </p:nvCxnSpPr>
        <p:spPr>
          <a:xfrm>
            <a:off x="9074170" y="3704902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0E25A-EF3F-8F00-39FB-BF847ECF15C0}"/>
              </a:ext>
            </a:extLst>
          </p:cNvPr>
          <p:cNvCxnSpPr>
            <a:cxnSpLocks/>
          </p:cNvCxnSpPr>
          <p:nvPr/>
        </p:nvCxnSpPr>
        <p:spPr>
          <a:xfrm flipH="1">
            <a:off x="8697691" y="369990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362796-C701-5280-6020-96A54DA81B4B}"/>
              </a:ext>
            </a:extLst>
          </p:cNvPr>
          <p:cNvCxnSpPr>
            <a:cxnSpLocks/>
          </p:cNvCxnSpPr>
          <p:nvPr/>
        </p:nvCxnSpPr>
        <p:spPr>
          <a:xfrm flipH="1">
            <a:off x="8694541" y="3699909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53EB8-2646-6511-69B4-47E3A8C47806}"/>
              </a:ext>
            </a:extLst>
          </p:cNvPr>
          <p:cNvCxnSpPr>
            <a:cxnSpLocks/>
          </p:cNvCxnSpPr>
          <p:nvPr/>
        </p:nvCxnSpPr>
        <p:spPr>
          <a:xfrm flipV="1">
            <a:off x="9484610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B64F7-9834-F649-B9AA-F6D04B0BF1D3}"/>
              </a:ext>
            </a:extLst>
          </p:cNvPr>
          <p:cNvCxnSpPr>
            <a:cxnSpLocks/>
          </p:cNvCxnSpPr>
          <p:nvPr/>
        </p:nvCxnSpPr>
        <p:spPr>
          <a:xfrm flipH="1">
            <a:off x="9120493" y="549250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A4BE0-3E33-EDE5-37A8-F312CD17AFAF}"/>
              </a:ext>
            </a:extLst>
          </p:cNvPr>
          <p:cNvCxnSpPr>
            <a:cxnSpLocks/>
          </p:cNvCxnSpPr>
          <p:nvPr/>
        </p:nvCxnSpPr>
        <p:spPr>
          <a:xfrm flipH="1" flipV="1">
            <a:off x="9142764" y="5174076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3B287-AF85-5A90-1554-5FF4111BC565}"/>
              </a:ext>
            </a:extLst>
          </p:cNvPr>
          <p:cNvCxnSpPr>
            <a:cxnSpLocks/>
          </p:cNvCxnSpPr>
          <p:nvPr/>
        </p:nvCxnSpPr>
        <p:spPr>
          <a:xfrm flipH="1">
            <a:off x="7518143" y="4051672"/>
            <a:ext cx="3491" cy="2436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CB907-18A1-2602-734C-862E34B99404}"/>
              </a:ext>
            </a:extLst>
          </p:cNvPr>
          <p:cNvCxnSpPr>
            <a:cxnSpLocks/>
          </p:cNvCxnSpPr>
          <p:nvPr/>
        </p:nvCxnSpPr>
        <p:spPr>
          <a:xfrm>
            <a:off x="7647708" y="5541353"/>
            <a:ext cx="41242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5BB2-44B8-4469-A336-582137EC696B}"/>
              </a:ext>
            </a:extLst>
          </p:cNvPr>
          <p:cNvCxnSpPr>
            <a:cxnSpLocks/>
          </p:cNvCxnSpPr>
          <p:nvPr/>
        </p:nvCxnSpPr>
        <p:spPr>
          <a:xfrm flipV="1">
            <a:off x="7636766" y="5088513"/>
            <a:ext cx="313780" cy="445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22D9-3F94-7B79-F2B7-AD827A64616F}"/>
              </a:ext>
            </a:extLst>
          </p:cNvPr>
          <p:cNvCxnSpPr>
            <a:cxnSpLocks/>
          </p:cNvCxnSpPr>
          <p:nvPr/>
        </p:nvCxnSpPr>
        <p:spPr>
          <a:xfrm flipV="1">
            <a:off x="7613587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52612C-8AEB-D2EF-7626-574302718384}"/>
              </a:ext>
            </a:extLst>
          </p:cNvPr>
          <p:cNvCxnSpPr>
            <a:cxnSpLocks/>
          </p:cNvCxnSpPr>
          <p:nvPr/>
        </p:nvCxnSpPr>
        <p:spPr>
          <a:xfrm>
            <a:off x="7528447" y="4059934"/>
            <a:ext cx="16822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B6976-A563-B165-401D-7176EDEAEE08}"/>
              </a:ext>
            </a:extLst>
          </p:cNvPr>
          <p:cNvCxnSpPr>
            <a:cxnSpLocks/>
          </p:cNvCxnSpPr>
          <p:nvPr/>
        </p:nvCxnSpPr>
        <p:spPr>
          <a:xfrm>
            <a:off x="7541433" y="4095273"/>
            <a:ext cx="219008" cy="3023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/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5A0FC-7346-874E-55F4-242476755068}"/>
                  </a:ext>
                </a:extLst>
              </p:cNvPr>
              <p:cNvSpPr txBox="1"/>
              <p:nvPr/>
            </p:nvSpPr>
            <p:spPr>
              <a:xfrm>
                <a:off x="-510458" y="4525024"/>
                <a:ext cx="46633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5A0FC-7346-874E-55F4-242476755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458" y="4525024"/>
                <a:ext cx="4663381" cy="400110"/>
              </a:xfrm>
              <a:prstGeom prst="rect">
                <a:avLst/>
              </a:prstGeom>
              <a:blipFill>
                <a:blip r:embed="rId10"/>
                <a:stretch>
                  <a:fillRect t="-9375" b="-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7802D-BBCD-AC20-2E21-8DDBEFA9725A}"/>
                  </a:ext>
                </a:extLst>
              </p:cNvPr>
              <p:cNvSpPr txBox="1"/>
              <p:nvPr/>
            </p:nvSpPr>
            <p:spPr>
              <a:xfrm>
                <a:off x="-451907" y="3480749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7802D-BBCD-AC20-2E21-8DDBEFA97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907" y="3480749"/>
                <a:ext cx="4663381" cy="814582"/>
              </a:xfrm>
              <a:prstGeom prst="rect">
                <a:avLst/>
              </a:prstGeom>
              <a:blipFill>
                <a:blip r:embed="rId11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53A149E-765C-BCBC-91FC-23219DE61A9F}"/>
              </a:ext>
            </a:extLst>
          </p:cNvPr>
          <p:cNvSpPr txBox="1"/>
          <p:nvPr/>
        </p:nvSpPr>
        <p:spPr>
          <a:xfrm>
            <a:off x="252759" y="1110708"/>
            <a:ext cx="6184783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1:</a:t>
            </a:r>
          </a:p>
          <a:p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equilibrium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at:</a:t>
            </a:r>
          </a:p>
        </p:txBody>
      </p:sp>
    </p:spTree>
    <p:extLst>
      <p:ext uri="{BB962C8B-B14F-4D97-AF65-F5344CB8AC3E}">
        <p14:creationId xmlns:p14="http://schemas.microsoft.com/office/powerpoint/2010/main" val="1904459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F92979-014E-320F-8970-5F5763BD856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FD8DFC-23F9-CF1B-0F09-12A0A8C2F1D0}"/>
              </a:ext>
            </a:extLst>
          </p:cNvPr>
          <p:cNvCxnSpPr>
            <a:cxnSpLocks/>
          </p:cNvCxnSpPr>
          <p:nvPr/>
        </p:nvCxnSpPr>
        <p:spPr>
          <a:xfrm flipH="1">
            <a:off x="7433751" y="565266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/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2D4F06-EFC2-28DF-6AB9-14EFD6079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548" y="5662661"/>
                <a:ext cx="718458" cy="707886"/>
              </a:xfrm>
              <a:prstGeom prst="rect">
                <a:avLst/>
              </a:prstGeom>
              <a:blipFill>
                <a:blip r:embed="rId2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/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B446AFE-A600-6229-BC98-C83EC2658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380" y="5638808"/>
                <a:ext cx="47761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E6A88-F486-9961-E8E1-95F8EB694818}"/>
              </a:ext>
            </a:extLst>
          </p:cNvPr>
          <p:cNvCxnSpPr>
            <a:cxnSpLocks/>
          </p:cNvCxnSpPr>
          <p:nvPr/>
        </p:nvCxnSpPr>
        <p:spPr>
          <a:xfrm>
            <a:off x="7433751" y="2202023"/>
            <a:ext cx="0" cy="343678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DC1CCE-2D62-4807-3575-EC1D7FBD0CD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7409559" y="4429029"/>
            <a:ext cx="4233700" cy="10762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2B4D1D88-8D33-E4BF-B2F3-BEAAD78C348B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/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FCD38B-F94E-8F45-222D-69CABE48E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496" y="5783673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/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DEFEC0-6AB8-F1CD-BAD3-95D3BCD2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4258370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8FDE691-F45C-D52B-C17B-CE1F53693C26}"/>
              </a:ext>
            </a:extLst>
          </p:cNvPr>
          <p:cNvSpPr/>
          <p:nvPr/>
        </p:nvSpPr>
        <p:spPr>
          <a:xfrm>
            <a:off x="11602151" y="5461772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215E0C-7695-AC02-885D-7FB7F95165FA}"/>
              </a:ext>
            </a:extLst>
          </p:cNvPr>
          <p:cNvCxnSpPr>
            <a:cxnSpLocks/>
          </p:cNvCxnSpPr>
          <p:nvPr/>
        </p:nvCxnSpPr>
        <p:spPr>
          <a:xfrm>
            <a:off x="7370011" y="3563401"/>
            <a:ext cx="1413524" cy="20482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4DE19C6-D3BE-3CB3-D115-CE56CF0AC048}"/>
              </a:ext>
            </a:extLst>
          </p:cNvPr>
          <p:cNvSpPr/>
          <p:nvPr/>
        </p:nvSpPr>
        <p:spPr>
          <a:xfrm>
            <a:off x="7282129" y="3434514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/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21AAED4-F6CC-BF4B-E403-60F56F79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306" y="5805023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/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C7CF1F-87F3-B69B-2941-633684E45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12" y="2790034"/>
                <a:ext cx="718458" cy="844205"/>
              </a:xfrm>
              <a:prstGeom prst="rect">
                <a:avLst/>
              </a:prstGeom>
              <a:blipFill>
                <a:blip r:embed="rId7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/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ADF75-9100-E564-2810-62D92057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19" y="1759908"/>
                <a:ext cx="718458" cy="707886"/>
              </a:xfrm>
              <a:prstGeom prst="rect">
                <a:avLst/>
              </a:prstGeom>
              <a:blipFill>
                <a:blip r:embed="rId8"/>
                <a:stretch>
                  <a:fillRect l="-172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F8C834D-CDE1-EB6A-7561-DA17A654BE00}"/>
              </a:ext>
            </a:extLst>
          </p:cNvPr>
          <p:cNvSpPr/>
          <p:nvPr/>
        </p:nvSpPr>
        <p:spPr>
          <a:xfrm>
            <a:off x="8626151" y="5546948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FA0293-7BA7-C4DB-2A76-3F54CF3456E6}"/>
              </a:ext>
            </a:extLst>
          </p:cNvPr>
          <p:cNvSpPr/>
          <p:nvPr/>
        </p:nvSpPr>
        <p:spPr>
          <a:xfrm>
            <a:off x="7310929" y="433827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68350-3488-2933-9FA6-D74F38DDF84E}"/>
              </a:ext>
            </a:extLst>
          </p:cNvPr>
          <p:cNvSpPr/>
          <p:nvPr/>
        </p:nvSpPr>
        <p:spPr>
          <a:xfrm>
            <a:off x="7919783" y="4467997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EB62-0B9F-123D-3635-A198A312E805}"/>
              </a:ext>
            </a:extLst>
          </p:cNvPr>
          <p:cNvSpPr txBox="1"/>
          <p:nvPr/>
        </p:nvSpPr>
        <p:spPr>
          <a:xfrm>
            <a:off x="252759" y="1110708"/>
            <a:ext cx="6184783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1:</a:t>
            </a:r>
          </a:p>
          <a:p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 equilibrium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with </a:t>
            </a:r>
            <a:r>
              <a:rPr lang="en-US" sz="2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coexistence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at: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80AA3-F9A8-60E6-37DF-A4DCC1FBAB31}"/>
              </a:ext>
            </a:extLst>
          </p:cNvPr>
          <p:cNvCxnSpPr>
            <a:cxnSpLocks/>
          </p:cNvCxnSpPr>
          <p:nvPr/>
        </p:nvCxnSpPr>
        <p:spPr>
          <a:xfrm>
            <a:off x="9074170" y="3704902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0E25A-EF3F-8F00-39FB-BF847ECF15C0}"/>
              </a:ext>
            </a:extLst>
          </p:cNvPr>
          <p:cNvCxnSpPr>
            <a:cxnSpLocks/>
          </p:cNvCxnSpPr>
          <p:nvPr/>
        </p:nvCxnSpPr>
        <p:spPr>
          <a:xfrm flipH="1">
            <a:off x="8697691" y="369990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362796-C701-5280-6020-96A54DA81B4B}"/>
              </a:ext>
            </a:extLst>
          </p:cNvPr>
          <p:cNvCxnSpPr>
            <a:cxnSpLocks/>
          </p:cNvCxnSpPr>
          <p:nvPr/>
        </p:nvCxnSpPr>
        <p:spPr>
          <a:xfrm flipH="1">
            <a:off x="8694541" y="3699909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553EB8-2646-6511-69B4-47E3A8C47806}"/>
              </a:ext>
            </a:extLst>
          </p:cNvPr>
          <p:cNvCxnSpPr>
            <a:cxnSpLocks/>
          </p:cNvCxnSpPr>
          <p:nvPr/>
        </p:nvCxnSpPr>
        <p:spPr>
          <a:xfrm flipV="1">
            <a:off x="9484610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B64F7-9834-F649-B9AA-F6D04B0BF1D3}"/>
              </a:ext>
            </a:extLst>
          </p:cNvPr>
          <p:cNvCxnSpPr>
            <a:cxnSpLocks/>
          </p:cNvCxnSpPr>
          <p:nvPr/>
        </p:nvCxnSpPr>
        <p:spPr>
          <a:xfrm flipH="1">
            <a:off x="9120493" y="5492502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EA4BE0-3E33-EDE5-37A8-F312CD17AFAF}"/>
              </a:ext>
            </a:extLst>
          </p:cNvPr>
          <p:cNvCxnSpPr>
            <a:cxnSpLocks/>
          </p:cNvCxnSpPr>
          <p:nvPr/>
        </p:nvCxnSpPr>
        <p:spPr>
          <a:xfrm flipH="1" flipV="1">
            <a:off x="9142764" y="5174076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3B287-AF85-5A90-1554-5FF4111BC565}"/>
              </a:ext>
            </a:extLst>
          </p:cNvPr>
          <p:cNvCxnSpPr>
            <a:cxnSpLocks/>
          </p:cNvCxnSpPr>
          <p:nvPr/>
        </p:nvCxnSpPr>
        <p:spPr>
          <a:xfrm flipH="1">
            <a:off x="7518143" y="4051672"/>
            <a:ext cx="3491" cy="24365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CB907-18A1-2602-734C-862E34B99404}"/>
              </a:ext>
            </a:extLst>
          </p:cNvPr>
          <p:cNvCxnSpPr>
            <a:cxnSpLocks/>
          </p:cNvCxnSpPr>
          <p:nvPr/>
        </p:nvCxnSpPr>
        <p:spPr>
          <a:xfrm>
            <a:off x="7647708" y="5541353"/>
            <a:ext cx="41242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F5BB2-44B8-4469-A336-582137EC696B}"/>
              </a:ext>
            </a:extLst>
          </p:cNvPr>
          <p:cNvCxnSpPr>
            <a:cxnSpLocks/>
          </p:cNvCxnSpPr>
          <p:nvPr/>
        </p:nvCxnSpPr>
        <p:spPr>
          <a:xfrm flipV="1">
            <a:off x="7636766" y="5088513"/>
            <a:ext cx="313780" cy="445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722D9-3F94-7B79-F2B7-AD827A64616F}"/>
              </a:ext>
            </a:extLst>
          </p:cNvPr>
          <p:cNvCxnSpPr>
            <a:cxnSpLocks/>
          </p:cNvCxnSpPr>
          <p:nvPr/>
        </p:nvCxnSpPr>
        <p:spPr>
          <a:xfrm flipV="1">
            <a:off x="7613587" y="5088513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52612C-8AEB-D2EF-7626-574302718384}"/>
              </a:ext>
            </a:extLst>
          </p:cNvPr>
          <p:cNvCxnSpPr>
            <a:cxnSpLocks/>
          </p:cNvCxnSpPr>
          <p:nvPr/>
        </p:nvCxnSpPr>
        <p:spPr>
          <a:xfrm>
            <a:off x="7528447" y="4059934"/>
            <a:ext cx="16822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7B6976-A563-B165-401D-7176EDEAEE08}"/>
              </a:ext>
            </a:extLst>
          </p:cNvPr>
          <p:cNvCxnSpPr>
            <a:cxnSpLocks/>
          </p:cNvCxnSpPr>
          <p:nvPr/>
        </p:nvCxnSpPr>
        <p:spPr>
          <a:xfrm>
            <a:off x="7541433" y="4095273"/>
            <a:ext cx="219008" cy="3023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/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r>
                            <a:rPr lang="en-US" sz="2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6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6D53C5-AE9E-6DD3-1105-A8650745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" y="2202023"/>
                <a:ext cx="5528684" cy="906915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A4CF70F-C04F-3487-5D52-DF0082BD998B}"/>
              </a:ext>
            </a:extLst>
          </p:cNvPr>
          <p:cNvSpPr txBox="1"/>
          <p:nvPr/>
        </p:nvSpPr>
        <p:spPr>
          <a:xfrm>
            <a:off x="120854" y="5291005"/>
            <a:ext cx="6045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Species coexist stably but </a:t>
            </a:r>
            <a:r>
              <a:rPr lang="en-US" sz="2000" b="1" dirty="0">
                <a:solidFill>
                  <a:srgbClr val="7030A0"/>
                </a:solidFill>
                <a:effectLst/>
                <a:latin typeface="Helvetica" pitchFamily="2" charset="0"/>
              </a:rPr>
              <a:t>below carrying capacity </a:t>
            </a:r>
            <a:r>
              <a:rPr lang="en-US" sz="2000" dirty="0">
                <a:effectLst/>
                <a:latin typeface="Helvetica" pitchFamily="2" charset="0"/>
              </a:rPr>
              <a:t>for each individual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030A0"/>
                </a:solidFill>
                <a:latin typeface="Helvetica" pitchFamily="2" charset="0"/>
              </a:rPr>
              <a:t>Intraspecific</a:t>
            </a:r>
            <a:r>
              <a:rPr lang="en-US" sz="2000" dirty="0">
                <a:latin typeface="Helvetica" pitchFamily="2" charset="0"/>
              </a:rPr>
              <a:t> competition is stronger than </a:t>
            </a:r>
            <a:r>
              <a:rPr lang="en-US" sz="2000" b="1" dirty="0">
                <a:solidFill>
                  <a:srgbClr val="7030A0"/>
                </a:solidFill>
                <a:latin typeface="Helvetica" pitchFamily="2" charset="0"/>
              </a:rPr>
              <a:t>interspecific</a:t>
            </a:r>
            <a:r>
              <a:rPr lang="en-US" sz="2000" dirty="0">
                <a:latin typeface="Helvetica" pitchFamily="2" charset="0"/>
              </a:rPr>
              <a:t> competition.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7802D-BBCD-AC20-2E21-8DDBEFA9725A}"/>
                  </a:ext>
                </a:extLst>
              </p:cNvPr>
              <p:cNvSpPr txBox="1"/>
              <p:nvPr/>
            </p:nvSpPr>
            <p:spPr>
              <a:xfrm>
                <a:off x="-451907" y="3480749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E7802D-BBCD-AC20-2E21-8DDBEFA97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907" y="3480749"/>
                <a:ext cx="4663381" cy="814582"/>
              </a:xfrm>
              <a:prstGeom prst="rect">
                <a:avLst/>
              </a:prstGeom>
              <a:blipFill>
                <a:blip r:embed="rId11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4908B1-C541-4AFD-C668-8C7FE75712E1}"/>
                  </a:ext>
                </a:extLst>
              </p:cNvPr>
              <p:cNvSpPr txBox="1"/>
              <p:nvPr/>
            </p:nvSpPr>
            <p:spPr>
              <a:xfrm>
                <a:off x="-510458" y="4525024"/>
                <a:ext cx="46633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4908B1-C541-4AFD-C668-8C7FE7571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458" y="4525024"/>
                <a:ext cx="4663381" cy="400110"/>
              </a:xfrm>
              <a:prstGeom prst="rect">
                <a:avLst/>
              </a:prstGeom>
              <a:blipFill>
                <a:blip r:embed="rId12"/>
                <a:stretch>
                  <a:fillRect t="-9375" b="-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56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2: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1 outcompetes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2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2373C9-CE39-4CF7-79E0-0CC3E491B24A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6179753" y="2068710"/>
            <a:ext cx="8348" cy="37703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F2473-195E-C38B-C964-EAC5471DA000}"/>
              </a:ext>
            </a:extLst>
          </p:cNvPr>
          <p:cNvCxnSpPr>
            <a:cxnSpLocks/>
          </p:cNvCxnSpPr>
          <p:nvPr/>
        </p:nvCxnSpPr>
        <p:spPr>
          <a:xfrm flipH="1">
            <a:off x="6179753" y="583909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/>
              <p:nvPr/>
            </p:nvSpPr>
            <p:spPr>
              <a:xfrm>
                <a:off x="5745382" y="582523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382" y="5825238"/>
                <a:ext cx="4776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AE21A2-0AB7-9367-635A-953C6FC0B6B2}"/>
                  </a:ext>
                </a:extLst>
              </p:cNvPr>
              <p:cNvSpPr txBox="1"/>
              <p:nvPr/>
            </p:nvSpPr>
            <p:spPr>
              <a:xfrm>
                <a:off x="8315519" y="5852949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AE21A2-0AB7-9367-635A-953C6FC0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519" y="5852949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208F86-62B9-2ABC-E76F-FCD4AFA1F407}"/>
              </a:ext>
            </a:extLst>
          </p:cNvPr>
          <p:cNvCxnSpPr>
            <a:cxnSpLocks/>
          </p:cNvCxnSpPr>
          <p:nvPr/>
        </p:nvCxnSpPr>
        <p:spPr>
          <a:xfrm>
            <a:off x="6179753" y="3041275"/>
            <a:ext cx="1353132" cy="278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7B239A3-894C-47F3-BD0E-D7BE0AF795F5}"/>
              </a:ext>
            </a:extLst>
          </p:cNvPr>
          <p:cNvSpPr/>
          <p:nvPr/>
        </p:nvSpPr>
        <p:spPr>
          <a:xfrm>
            <a:off x="6056932" y="2936006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30A3A-B460-97DA-AE99-32689BF01294}"/>
                  </a:ext>
                </a:extLst>
              </p:cNvPr>
              <p:cNvSpPr txBox="1"/>
              <p:nvPr/>
            </p:nvSpPr>
            <p:spPr>
              <a:xfrm>
                <a:off x="7033305" y="6001577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30A3A-B460-97DA-AE99-32689BF0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305" y="6001577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32D8E-5889-C26B-F1E9-F5DC59FEEBBF}"/>
                  </a:ext>
                </a:extLst>
              </p:cNvPr>
              <p:cNvSpPr txBox="1"/>
              <p:nvPr/>
            </p:nvSpPr>
            <p:spPr>
              <a:xfrm>
                <a:off x="5459123" y="2795907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32D8E-5889-C26B-F1E9-F5DC59FE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23" y="2795907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D112134B-73B5-B101-B789-76C2F0133447}"/>
              </a:ext>
            </a:extLst>
          </p:cNvPr>
          <p:cNvSpPr/>
          <p:nvPr/>
        </p:nvSpPr>
        <p:spPr>
          <a:xfrm>
            <a:off x="7392534" y="567661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1E01E2-CAC6-CECA-425E-3723614A287A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6287344" y="2025178"/>
            <a:ext cx="3209501" cy="381391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6A66DD2-C355-7472-D9B1-0A05E4A35639}"/>
              </a:ext>
            </a:extLst>
          </p:cNvPr>
          <p:cNvSpPr/>
          <p:nvPr/>
        </p:nvSpPr>
        <p:spPr>
          <a:xfrm>
            <a:off x="6047749" y="177145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7B44E5-4103-8912-B33B-A5A61AC57E29}"/>
              </a:ext>
            </a:extLst>
          </p:cNvPr>
          <p:cNvSpPr/>
          <p:nvPr/>
        </p:nvSpPr>
        <p:spPr>
          <a:xfrm>
            <a:off x="9409309" y="5690466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D486A-31E8-4C16-D17F-5E327E4EC7B9}"/>
                  </a:ext>
                </a:extLst>
              </p:cNvPr>
              <p:cNvSpPr txBox="1"/>
              <p:nvPr/>
            </p:nvSpPr>
            <p:spPr>
              <a:xfrm>
                <a:off x="9518253" y="5837585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D486A-31E8-4C16-D17F-5E327E4E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53" y="5837585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F64597-B471-089D-9C15-EBA0058771EF}"/>
                  </a:ext>
                </a:extLst>
              </p:cNvPr>
              <p:cNvSpPr txBox="1"/>
              <p:nvPr/>
            </p:nvSpPr>
            <p:spPr>
              <a:xfrm>
                <a:off x="5439887" y="431480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F64597-B471-089D-9C15-EBA00587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87" y="4314803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7B700-E6A8-1B35-5E69-09F1D1935BA4}"/>
                  </a:ext>
                </a:extLst>
              </p:cNvPr>
              <p:cNvSpPr txBox="1"/>
              <p:nvPr/>
            </p:nvSpPr>
            <p:spPr>
              <a:xfrm>
                <a:off x="5313726" y="1497979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7B700-E6A8-1B35-5E69-09F1D193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26" y="1497979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567FB7-A475-CAF1-03B0-1851F8782037}"/>
                  </a:ext>
                </a:extLst>
              </p:cNvPr>
              <p:cNvSpPr txBox="1"/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567FB7-A475-CAF1-03B0-1851F878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blipFill>
                <a:blip r:embed="rId9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34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2743199"/>
            <a:ext cx="11303540" cy="396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0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2: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1 outcompetes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2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2373C9-CE39-4CF7-79E0-0CC3E491B24A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6179753" y="2068710"/>
            <a:ext cx="8348" cy="37703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F2473-195E-C38B-C964-EAC5471DA000}"/>
              </a:ext>
            </a:extLst>
          </p:cNvPr>
          <p:cNvCxnSpPr>
            <a:cxnSpLocks/>
          </p:cNvCxnSpPr>
          <p:nvPr/>
        </p:nvCxnSpPr>
        <p:spPr>
          <a:xfrm flipH="1">
            <a:off x="6179753" y="5839093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E6DBF-8C5A-833F-4F1C-9E99B2822739}"/>
                  </a:ext>
                </a:extLst>
              </p:cNvPr>
              <p:cNvSpPr txBox="1"/>
              <p:nvPr/>
            </p:nvSpPr>
            <p:spPr>
              <a:xfrm>
                <a:off x="58294" y="3730027"/>
                <a:ext cx="3588058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600" dirty="0">
                    <a:effectLst/>
                    <a:latin typeface="Helvetica" pitchFamily="2" charset="0"/>
                  </a:rPr>
                  <a:t>System collapses to equilibriu</a:t>
                </a:r>
                <a:r>
                  <a:rPr lang="en-US" sz="2600" dirty="0">
                    <a:latin typeface="Helvetica" pitchFamily="2" charset="0"/>
                  </a:rPr>
                  <a:t>m: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sSubSup>
                        <m:sSubSupPr>
                          <m:ctrlP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600" b="1" dirty="0">
                  <a:solidFill>
                    <a:srgbClr val="7030A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0E6DBF-8C5A-833F-4F1C-9E99B2822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" y="3730027"/>
                <a:ext cx="3588058" cy="1292662"/>
              </a:xfrm>
              <a:prstGeom prst="rect">
                <a:avLst/>
              </a:prstGeom>
              <a:blipFill>
                <a:blip r:embed="rId2"/>
                <a:stretch>
                  <a:fillRect t="-3883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/>
              <p:nvPr/>
            </p:nvSpPr>
            <p:spPr>
              <a:xfrm>
                <a:off x="5745382" y="5825238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5C8A464-E8A1-A36E-5B0D-7866DD404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382" y="5825238"/>
                <a:ext cx="47761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AE21A2-0AB7-9367-635A-953C6FC0B6B2}"/>
                  </a:ext>
                </a:extLst>
              </p:cNvPr>
              <p:cNvSpPr txBox="1"/>
              <p:nvPr/>
            </p:nvSpPr>
            <p:spPr>
              <a:xfrm>
                <a:off x="8315519" y="5852949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AE21A2-0AB7-9367-635A-953C6FC0B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519" y="5852949"/>
                <a:ext cx="718458" cy="707886"/>
              </a:xfrm>
              <a:prstGeom prst="rect">
                <a:avLst/>
              </a:prstGeom>
              <a:blipFill>
                <a:blip r:embed="rId4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208F86-62B9-2ABC-E76F-FCD4AFA1F407}"/>
              </a:ext>
            </a:extLst>
          </p:cNvPr>
          <p:cNvCxnSpPr>
            <a:cxnSpLocks/>
          </p:cNvCxnSpPr>
          <p:nvPr/>
        </p:nvCxnSpPr>
        <p:spPr>
          <a:xfrm>
            <a:off x="6179753" y="3041275"/>
            <a:ext cx="1353132" cy="278396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7B239A3-894C-47F3-BD0E-D7BE0AF795F5}"/>
              </a:ext>
            </a:extLst>
          </p:cNvPr>
          <p:cNvSpPr/>
          <p:nvPr/>
        </p:nvSpPr>
        <p:spPr>
          <a:xfrm>
            <a:off x="6056932" y="2936006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30A3A-B460-97DA-AE99-32689BF01294}"/>
                  </a:ext>
                </a:extLst>
              </p:cNvPr>
              <p:cNvSpPr txBox="1"/>
              <p:nvPr/>
            </p:nvSpPr>
            <p:spPr>
              <a:xfrm>
                <a:off x="7033305" y="6001577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B30A3A-B460-97DA-AE99-32689BF0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305" y="6001577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32D8E-5889-C26B-F1E9-F5DC59FEEBBF}"/>
                  </a:ext>
                </a:extLst>
              </p:cNvPr>
              <p:cNvSpPr txBox="1"/>
              <p:nvPr/>
            </p:nvSpPr>
            <p:spPr>
              <a:xfrm>
                <a:off x="5459123" y="2795907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F32D8E-5889-C26B-F1E9-F5DC59FE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23" y="2795907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D112134B-73B5-B101-B789-76C2F0133447}"/>
              </a:ext>
            </a:extLst>
          </p:cNvPr>
          <p:cNvSpPr/>
          <p:nvPr/>
        </p:nvSpPr>
        <p:spPr>
          <a:xfrm>
            <a:off x="7392534" y="567661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1E01E2-CAC6-CECA-425E-3723614A287A}"/>
              </a:ext>
            </a:extLst>
          </p:cNvPr>
          <p:cNvCxnSpPr>
            <a:cxnSpLocks/>
            <a:stCxn id="22" idx="5"/>
          </p:cNvCxnSpPr>
          <p:nvPr/>
        </p:nvCxnSpPr>
        <p:spPr>
          <a:xfrm>
            <a:off x="6287344" y="2025178"/>
            <a:ext cx="3209501" cy="381391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6A66DD2-C355-7472-D9B1-0A05E4A35639}"/>
              </a:ext>
            </a:extLst>
          </p:cNvPr>
          <p:cNvSpPr/>
          <p:nvPr/>
        </p:nvSpPr>
        <p:spPr>
          <a:xfrm>
            <a:off x="6047749" y="177145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7B44E5-4103-8912-B33B-A5A61AC57E29}"/>
              </a:ext>
            </a:extLst>
          </p:cNvPr>
          <p:cNvSpPr/>
          <p:nvPr/>
        </p:nvSpPr>
        <p:spPr>
          <a:xfrm>
            <a:off x="9409309" y="5690466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D486A-31E8-4C16-D17F-5E327E4EC7B9}"/>
                  </a:ext>
                </a:extLst>
              </p:cNvPr>
              <p:cNvSpPr txBox="1"/>
              <p:nvPr/>
            </p:nvSpPr>
            <p:spPr>
              <a:xfrm>
                <a:off x="9518253" y="5837585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D486A-31E8-4C16-D17F-5E327E4E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53" y="5837585"/>
                <a:ext cx="718458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F64597-B471-089D-9C15-EBA0058771EF}"/>
                  </a:ext>
                </a:extLst>
              </p:cNvPr>
              <p:cNvSpPr txBox="1"/>
              <p:nvPr/>
            </p:nvSpPr>
            <p:spPr>
              <a:xfrm>
                <a:off x="5439887" y="4314803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F64597-B471-089D-9C15-EBA00587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87" y="4314803"/>
                <a:ext cx="718458" cy="707886"/>
              </a:xfrm>
              <a:prstGeom prst="rect">
                <a:avLst/>
              </a:prstGeom>
              <a:blipFill>
                <a:blip r:embed="rId8"/>
                <a:stretch>
                  <a:fillRect l="-175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7B700-E6A8-1B35-5E69-09F1D1935BA4}"/>
                  </a:ext>
                </a:extLst>
              </p:cNvPr>
              <p:cNvSpPr txBox="1"/>
              <p:nvPr/>
            </p:nvSpPr>
            <p:spPr>
              <a:xfrm>
                <a:off x="5313726" y="1497979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67B700-E6A8-1B35-5E69-09F1D193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26" y="1497979"/>
                <a:ext cx="718458" cy="844205"/>
              </a:xfrm>
              <a:prstGeom prst="rect">
                <a:avLst/>
              </a:prstGeom>
              <a:blipFill>
                <a:blip r:embed="rId9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567FB7-A475-CAF1-03B0-1851F8782037}"/>
                  </a:ext>
                </a:extLst>
              </p:cNvPr>
              <p:cNvSpPr txBox="1"/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567FB7-A475-CAF1-03B0-1851F878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blipFill>
                <a:blip r:embed="rId10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EF4711-1F92-0150-DA51-ABDACAE698DE}"/>
              </a:ext>
            </a:extLst>
          </p:cNvPr>
          <p:cNvCxnSpPr>
            <a:cxnSpLocks/>
          </p:cNvCxnSpPr>
          <p:nvPr/>
        </p:nvCxnSpPr>
        <p:spPr>
          <a:xfrm>
            <a:off x="8830405" y="3191330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83994C-DD59-EA22-F5BA-3D5682DD3111}"/>
              </a:ext>
            </a:extLst>
          </p:cNvPr>
          <p:cNvCxnSpPr>
            <a:cxnSpLocks/>
          </p:cNvCxnSpPr>
          <p:nvPr/>
        </p:nvCxnSpPr>
        <p:spPr>
          <a:xfrm flipH="1">
            <a:off x="8461494" y="3166629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DE193A-CD94-0F98-DCCF-71800DE8068F}"/>
              </a:ext>
            </a:extLst>
          </p:cNvPr>
          <p:cNvCxnSpPr>
            <a:cxnSpLocks/>
          </p:cNvCxnSpPr>
          <p:nvPr/>
        </p:nvCxnSpPr>
        <p:spPr>
          <a:xfrm flipH="1">
            <a:off x="8408246" y="3186337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F3F342-41C9-0DC2-7DCC-A68634143F23}"/>
              </a:ext>
            </a:extLst>
          </p:cNvPr>
          <p:cNvCxnSpPr>
            <a:cxnSpLocks/>
          </p:cNvCxnSpPr>
          <p:nvPr/>
        </p:nvCxnSpPr>
        <p:spPr>
          <a:xfrm flipV="1">
            <a:off x="6406484" y="5022689"/>
            <a:ext cx="0" cy="4497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A13D31-9B1E-4A44-3D51-5AB11F82282E}"/>
              </a:ext>
            </a:extLst>
          </p:cNvPr>
          <p:cNvCxnSpPr>
            <a:cxnSpLocks/>
          </p:cNvCxnSpPr>
          <p:nvPr/>
        </p:nvCxnSpPr>
        <p:spPr>
          <a:xfrm>
            <a:off x="6406706" y="5472416"/>
            <a:ext cx="4628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44A4EA-0D12-8AC9-C31F-67D88AEF7DF2}"/>
              </a:ext>
            </a:extLst>
          </p:cNvPr>
          <p:cNvCxnSpPr>
            <a:cxnSpLocks/>
          </p:cNvCxnSpPr>
          <p:nvPr/>
        </p:nvCxnSpPr>
        <p:spPr>
          <a:xfrm flipV="1">
            <a:off x="6437542" y="5022689"/>
            <a:ext cx="334172" cy="429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B23978-3F50-6919-558D-0C44D4DB764E}"/>
              </a:ext>
            </a:extLst>
          </p:cNvPr>
          <p:cNvCxnSpPr>
            <a:cxnSpLocks/>
          </p:cNvCxnSpPr>
          <p:nvPr/>
        </p:nvCxnSpPr>
        <p:spPr>
          <a:xfrm>
            <a:off x="7069989" y="3894128"/>
            <a:ext cx="0" cy="4725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D8097B-A472-A5C2-172C-C68405F222EE}"/>
              </a:ext>
            </a:extLst>
          </p:cNvPr>
          <p:cNvCxnSpPr>
            <a:cxnSpLocks/>
          </p:cNvCxnSpPr>
          <p:nvPr/>
        </p:nvCxnSpPr>
        <p:spPr>
          <a:xfrm>
            <a:off x="7069989" y="3894128"/>
            <a:ext cx="4628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34FCC5-2BFE-8470-B208-FDD891F942D4}"/>
              </a:ext>
            </a:extLst>
          </p:cNvPr>
          <p:cNvCxnSpPr>
            <a:cxnSpLocks/>
          </p:cNvCxnSpPr>
          <p:nvPr/>
        </p:nvCxnSpPr>
        <p:spPr>
          <a:xfrm>
            <a:off x="7118396" y="3908649"/>
            <a:ext cx="334172" cy="4153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228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3:</a:t>
            </a:r>
          </a:p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2 outcompetes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1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B66A4-0E18-63D3-0C94-80CFE3575F58}"/>
              </a:ext>
            </a:extLst>
          </p:cNvPr>
          <p:cNvCxnSpPr>
            <a:cxnSpLocks/>
          </p:cNvCxnSpPr>
          <p:nvPr/>
        </p:nvCxnSpPr>
        <p:spPr>
          <a:xfrm flipH="1">
            <a:off x="6392546" y="1588129"/>
            <a:ext cx="8348" cy="37703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F2643-3F71-FEF1-CE12-A5A33AF00AFF}"/>
              </a:ext>
            </a:extLst>
          </p:cNvPr>
          <p:cNvCxnSpPr>
            <a:cxnSpLocks/>
          </p:cNvCxnSpPr>
          <p:nvPr/>
        </p:nvCxnSpPr>
        <p:spPr>
          <a:xfrm flipH="1">
            <a:off x="6392546" y="5358512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5DDBF4-5CEF-26B6-2BAA-83DBD0741351}"/>
                  </a:ext>
                </a:extLst>
              </p:cNvPr>
              <p:cNvSpPr txBox="1"/>
              <p:nvPr/>
            </p:nvSpPr>
            <p:spPr>
              <a:xfrm>
                <a:off x="5958175" y="5344657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5DDBF4-5CEF-26B6-2BAA-83DBD074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5" y="5344657"/>
                <a:ext cx="4776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88EE15-545F-D0B9-A2FC-D60030EBBD8D}"/>
                  </a:ext>
                </a:extLst>
              </p:cNvPr>
              <p:cNvSpPr txBox="1"/>
              <p:nvPr/>
            </p:nvSpPr>
            <p:spPr>
              <a:xfrm>
                <a:off x="8528312" y="5372368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88EE15-545F-D0B9-A2FC-D60030EB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312" y="5372368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AADD63-D597-1748-85E9-8824D0BDE5B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2546" y="2560694"/>
            <a:ext cx="4232664" cy="27065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3C5B8-3B3E-A169-F80F-D34365E65A58}"/>
                  </a:ext>
                </a:extLst>
              </p:cNvPr>
              <p:cNvSpPr txBox="1"/>
              <p:nvPr/>
            </p:nvSpPr>
            <p:spPr>
              <a:xfrm>
                <a:off x="10664079" y="555087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3C5B8-3B3E-A169-F80F-D34365E6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079" y="5550874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75EEAA-E4AC-4E6C-3123-EA87F87612D2}"/>
                  </a:ext>
                </a:extLst>
              </p:cNvPr>
              <p:cNvSpPr txBox="1"/>
              <p:nvPr/>
            </p:nvSpPr>
            <p:spPr>
              <a:xfrm>
                <a:off x="5671916" y="231532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75EEAA-E4AC-4E6C-3123-EA87F876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16" y="2315326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4B646C7-F64C-DD1D-D8B9-45EE5D4388FF}"/>
              </a:ext>
            </a:extLst>
          </p:cNvPr>
          <p:cNvSpPr/>
          <p:nvPr/>
        </p:nvSpPr>
        <p:spPr>
          <a:xfrm>
            <a:off x="10584102" y="522374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8E472-48FD-A788-FB00-0847C6D12ED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550428" y="3442024"/>
            <a:ext cx="3159210" cy="191648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6B4633-5FD1-6DEF-CE10-1C1C040E8C11}"/>
              </a:ext>
            </a:extLst>
          </p:cNvPr>
          <p:cNvSpPr/>
          <p:nvPr/>
        </p:nvSpPr>
        <p:spPr>
          <a:xfrm>
            <a:off x="9622102" y="520988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A1B648-1BAF-840C-0FAC-F6B132E99341}"/>
                  </a:ext>
                </a:extLst>
              </p:cNvPr>
              <p:cNvSpPr txBox="1"/>
              <p:nvPr/>
            </p:nvSpPr>
            <p:spPr>
              <a:xfrm>
                <a:off x="9731046" y="535700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A1B648-1BAF-840C-0FAC-F6B132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046" y="5357004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45A8E-5BC3-DE7C-6E3E-ACA940C7212B}"/>
                  </a:ext>
                </a:extLst>
              </p:cNvPr>
              <p:cNvSpPr txBox="1"/>
              <p:nvPr/>
            </p:nvSpPr>
            <p:spPr>
              <a:xfrm>
                <a:off x="5652680" y="3834222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45A8E-5BC3-DE7C-6E3E-ACA940C72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80" y="3834222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1C26F-E2FB-6A6F-E970-98D042DF4A3F}"/>
                  </a:ext>
                </a:extLst>
              </p:cNvPr>
              <p:cNvSpPr txBox="1"/>
              <p:nvPr/>
            </p:nvSpPr>
            <p:spPr>
              <a:xfrm>
                <a:off x="5612678" y="3019920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1C26F-E2FB-6A6F-E970-98D042DF4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78" y="3019920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BE725140-AE81-C3BB-CF47-476547A6A16C}"/>
              </a:ext>
            </a:extLst>
          </p:cNvPr>
          <p:cNvSpPr/>
          <p:nvPr/>
        </p:nvSpPr>
        <p:spPr>
          <a:xfrm>
            <a:off x="6269725" y="3293396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D10791C-03E0-D983-34EB-B6E71E107E88}"/>
              </a:ext>
            </a:extLst>
          </p:cNvPr>
          <p:cNvSpPr/>
          <p:nvPr/>
        </p:nvSpPr>
        <p:spPr>
          <a:xfrm>
            <a:off x="6269725" y="2413996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F8B8D3-F5DA-8B09-D151-EB943796AD10}"/>
                  </a:ext>
                </a:extLst>
              </p:cNvPr>
              <p:cNvSpPr txBox="1"/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F8B8D3-F5DA-8B09-D151-EB94379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blipFill>
                <a:blip r:embed="rId9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16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3:</a:t>
            </a:r>
          </a:p>
          <a:p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2 outcompetes </a:t>
            </a:r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species 1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B66A4-0E18-63D3-0C94-80CFE3575F58}"/>
              </a:ext>
            </a:extLst>
          </p:cNvPr>
          <p:cNvCxnSpPr>
            <a:cxnSpLocks/>
          </p:cNvCxnSpPr>
          <p:nvPr/>
        </p:nvCxnSpPr>
        <p:spPr>
          <a:xfrm flipH="1">
            <a:off x="6392546" y="1588129"/>
            <a:ext cx="8348" cy="37703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DF2643-3F71-FEF1-CE12-A5A33AF00AFF}"/>
              </a:ext>
            </a:extLst>
          </p:cNvPr>
          <p:cNvCxnSpPr>
            <a:cxnSpLocks/>
          </p:cNvCxnSpPr>
          <p:nvPr/>
        </p:nvCxnSpPr>
        <p:spPr>
          <a:xfrm flipH="1">
            <a:off x="6392546" y="5358512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5DDBF4-5CEF-26B6-2BAA-83DBD0741351}"/>
                  </a:ext>
                </a:extLst>
              </p:cNvPr>
              <p:cNvSpPr txBox="1"/>
              <p:nvPr/>
            </p:nvSpPr>
            <p:spPr>
              <a:xfrm>
                <a:off x="5958175" y="5344657"/>
                <a:ext cx="47761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5DDBF4-5CEF-26B6-2BAA-83DBD0741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75" y="5344657"/>
                <a:ext cx="4776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88EE15-545F-D0B9-A2FC-D60030EBBD8D}"/>
                  </a:ext>
                </a:extLst>
              </p:cNvPr>
              <p:cNvSpPr txBox="1"/>
              <p:nvPr/>
            </p:nvSpPr>
            <p:spPr>
              <a:xfrm>
                <a:off x="8528312" y="5372368"/>
                <a:ext cx="71845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88EE15-545F-D0B9-A2FC-D60030EBB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312" y="5372368"/>
                <a:ext cx="718458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AADD63-D597-1748-85E9-8824D0BDE5B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392546" y="2560694"/>
            <a:ext cx="4232664" cy="27065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3C5B8-3B3E-A169-F80F-D34365E65A58}"/>
                  </a:ext>
                </a:extLst>
              </p:cNvPr>
              <p:cNvSpPr txBox="1"/>
              <p:nvPr/>
            </p:nvSpPr>
            <p:spPr>
              <a:xfrm>
                <a:off x="10664079" y="5550874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BB3C5B8-3B3E-A169-F80F-D34365E65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079" y="5550874"/>
                <a:ext cx="718458" cy="844205"/>
              </a:xfrm>
              <a:prstGeom prst="rect">
                <a:avLst/>
              </a:prstGeom>
              <a:blipFill>
                <a:blip r:embed="rId4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75EEAA-E4AC-4E6C-3123-EA87F87612D2}"/>
                  </a:ext>
                </a:extLst>
              </p:cNvPr>
              <p:cNvSpPr txBox="1"/>
              <p:nvPr/>
            </p:nvSpPr>
            <p:spPr>
              <a:xfrm>
                <a:off x="5671916" y="2315326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75EEAA-E4AC-4E6C-3123-EA87F8761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16" y="2315326"/>
                <a:ext cx="718458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B4B646C7-F64C-DD1D-D8B9-45EE5D4388FF}"/>
              </a:ext>
            </a:extLst>
          </p:cNvPr>
          <p:cNvSpPr/>
          <p:nvPr/>
        </p:nvSpPr>
        <p:spPr>
          <a:xfrm>
            <a:off x="10584102" y="522374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8E472-48FD-A788-FB00-0847C6D12ED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6550428" y="3442024"/>
            <a:ext cx="3159210" cy="191648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66B4633-5FD1-6DEF-CE10-1C1C040E8C11}"/>
              </a:ext>
            </a:extLst>
          </p:cNvPr>
          <p:cNvSpPr/>
          <p:nvPr/>
        </p:nvSpPr>
        <p:spPr>
          <a:xfrm>
            <a:off x="9622102" y="520988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A1B648-1BAF-840C-0FAC-F6B132E99341}"/>
                  </a:ext>
                </a:extLst>
              </p:cNvPr>
              <p:cNvSpPr txBox="1"/>
              <p:nvPr/>
            </p:nvSpPr>
            <p:spPr>
              <a:xfrm>
                <a:off x="9731046" y="535700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A1B648-1BAF-840C-0FAC-F6B132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046" y="5357004"/>
                <a:ext cx="7184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45A8E-5BC3-DE7C-6E3E-ACA940C7212B}"/>
                  </a:ext>
                </a:extLst>
              </p:cNvPr>
              <p:cNvSpPr txBox="1"/>
              <p:nvPr/>
            </p:nvSpPr>
            <p:spPr>
              <a:xfrm>
                <a:off x="5652680" y="3834222"/>
                <a:ext cx="718458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245A8E-5BC3-DE7C-6E3E-ACA940C72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80" y="3834222"/>
                <a:ext cx="718458" cy="707886"/>
              </a:xfrm>
              <a:prstGeom prst="rect">
                <a:avLst/>
              </a:prstGeom>
              <a:blipFill>
                <a:blip r:embed="rId7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1C26F-E2FB-6A6F-E970-98D042DF4A3F}"/>
                  </a:ext>
                </a:extLst>
              </p:cNvPr>
              <p:cNvSpPr txBox="1"/>
              <p:nvPr/>
            </p:nvSpPr>
            <p:spPr>
              <a:xfrm>
                <a:off x="5612678" y="3019920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681C26F-E2FB-6A6F-E970-98D042DF4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78" y="3019920"/>
                <a:ext cx="718458" cy="844205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BE725140-AE81-C3BB-CF47-476547A6A16C}"/>
              </a:ext>
            </a:extLst>
          </p:cNvPr>
          <p:cNvSpPr/>
          <p:nvPr/>
        </p:nvSpPr>
        <p:spPr>
          <a:xfrm>
            <a:off x="6269725" y="3293396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D10791C-03E0-D983-34EB-B6E71E107E88}"/>
              </a:ext>
            </a:extLst>
          </p:cNvPr>
          <p:cNvSpPr/>
          <p:nvPr/>
        </p:nvSpPr>
        <p:spPr>
          <a:xfrm>
            <a:off x="6269725" y="2413996"/>
            <a:ext cx="280703" cy="2972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F8B8D3-F5DA-8B09-D151-EB943796AD10}"/>
                  </a:ext>
                </a:extLst>
              </p:cNvPr>
              <p:cNvSpPr txBox="1"/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F8B8D3-F5DA-8B09-D151-EB943796A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1710" y="2388616"/>
                <a:ext cx="4663381" cy="814582"/>
              </a:xfrm>
              <a:prstGeom prst="rect">
                <a:avLst/>
              </a:prstGeom>
              <a:blipFill>
                <a:blip r:embed="rId9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F0A14A-32E6-57A2-902E-F72C2FC00356}"/>
                  </a:ext>
                </a:extLst>
              </p:cNvPr>
              <p:cNvSpPr txBox="1"/>
              <p:nvPr/>
            </p:nvSpPr>
            <p:spPr>
              <a:xfrm>
                <a:off x="58294" y="3730027"/>
                <a:ext cx="3588058" cy="12926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600" dirty="0">
                    <a:effectLst/>
                    <a:latin typeface="Helvetica" pitchFamily="2" charset="0"/>
                  </a:rPr>
                  <a:t>System collapses to equilibriu</a:t>
                </a:r>
                <a:r>
                  <a:rPr lang="en-US" sz="2600" dirty="0">
                    <a:latin typeface="Helvetica" pitchFamily="2" charset="0"/>
                  </a:rPr>
                  <a:t>m: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sSubSup>
                        <m:sSubSupPr>
                          <m:ctrlP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6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rgbClr val="7030A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F0A14A-32E6-57A2-902E-F72C2FC00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4" y="3730027"/>
                <a:ext cx="3588058" cy="1292662"/>
              </a:xfrm>
              <a:prstGeom prst="rect">
                <a:avLst/>
              </a:prstGeom>
              <a:blipFill>
                <a:blip r:embed="rId10"/>
                <a:stretch>
                  <a:fillRect t="-3883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981B99-663A-F4A5-F83F-757204E1E90F}"/>
              </a:ext>
            </a:extLst>
          </p:cNvPr>
          <p:cNvCxnSpPr>
            <a:cxnSpLocks/>
          </p:cNvCxnSpPr>
          <p:nvPr/>
        </p:nvCxnSpPr>
        <p:spPr>
          <a:xfrm>
            <a:off x="9315178" y="3055726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8DA09A-0C47-3729-695F-163D11ACBA00}"/>
              </a:ext>
            </a:extLst>
          </p:cNvPr>
          <p:cNvCxnSpPr>
            <a:cxnSpLocks/>
          </p:cNvCxnSpPr>
          <p:nvPr/>
        </p:nvCxnSpPr>
        <p:spPr>
          <a:xfrm flipH="1">
            <a:off x="8946267" y="3031025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A16DA1-A5B0-B037-4AD6-40A2554C4F5E}"/>
              </a:ext>
            </a:extLst>
          </p:cNvPr>
          <p:cNvCxnSpPr>
            <a:cxnSpLocks/>
          </p:cNvCxnSpPr>
          <p:nvPr/>
        </p:nvCxnSpPr>
        <p:spPr>
          <a:xfrm flipH="1">
            <a:off x="8893019" y="3050733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461BFF-982F-41FE-C64E-E77EFD7F8507}"/>
              </a:ext>
            </a:extLst>
          </p:cNvPr>
          <p:cNvCxnSpPr>
            <a:cxnSpLocks/>
          </p:cNvCxnSpPr>
          <p:nvPr/>
        </p:nvCxnSpPr>
        <p:spPr>
          <a:xfrm flipV="1">
            <a:off x="9325487" y="4452827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558C2-340A-A635-6FF6-4BC3D71E28EC}"/>
              </a:ext>
            </a:extLst>
          </p:cNvPr>
          <p:cNvCxnSpPr>
            <a:cxnSpLocks/>
          </p:cNvCxnSpPr>
          <p:nvPr/>
        </p:nvCxnSpPr>
        <p:spPr>
          <a:xfrm flipH="1">
            <a:off x="8946267" y="4843741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5F211-7CD8-D663-9ACB-A2981CAA3C3C}"/>
              </a:ext>
            </a:extLst>
          </p:cNvPr>
          <p:cNvCxnSpPr>
            <a:cxnSpLocks/>
          </p:cNvCxnSpPr>
          <p:nvPr/>
        </p:nvCxnSpPr>
        <p:spPr>
          <a:xfrm flipH="1" flipV="1">
            <a:off x="8946267" y="4470925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E2849A-75FA-346E-C557-852BA9B75E3E}"/>
              </a:ext>
            </a:extLst>
          </p:cNvPr>
          <p:cNvCxnSpPr>
            <a:cxnSpLocks/>
          </p:cNvCxnSpPr>
          <p:nvPr/>
        </p:nvCxnSpPr>
        <p:spPr>
          <a:xfrm flipV="1">
            <a:off x="6761996" y="4837826"/>
            <a:ext cx="0" cy="4497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451EB4-FA15-755D-7512-653181F8FF7A}"/>
              </a:ext>
            </a:extLst>
          </p:cNvPr>
          <p:cNvCxnSpPr>
            <a:cxnSpLocks/>
          </p:cNvCxnSpPr>
          <p:nvPr/>
        </p:nvCxnSpPr>
        <p:spPr>
          <a:xfrm>
            <a:off x="6762218" y="5287553"/>
            <a:ext cx="4628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EF2A16-DF39-04AB-3AD6-6F6911A92A5C}"/>
              </a:ext>
            </a:extLst>
          </p:cNvPr>
          <p:cNvCxnSpPr>
            <a:cxnSpLocks/>
          </p:cNvCxnSpPr>
          <p:nvPr/>
        </p:nvCxnSpPr>
        <p:spPr>
          <a:xfrm flipV="1">
            <a:off x="6793054" y="4837826"/>
            <a:ext cx="334172" cy="429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3308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16927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4: Precedence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ressive interspecific competition. </a:t>
            </a:r>
          </a:p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Outcome depends on starting conditions.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D9A7CB-3C1E-97FB-6567-6409E0F00F5A}"/>
              </a:ext>
            </a:extLst>
          </p:cNvPr>
          <p:cNvCxnSpPr>
            <a:cxnSpLocks/>
          </p:cNvCxnSpPr>
          <p:nvPr/>
        </p:nvCxnSpPr>
        <p:spPr>
          <a:xfrm>
            <a:off x="7303001" y="2080106"/>
            <a:ext cx="0" cy="34367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94EA9-53F6-E00E-7F2E-5198D2C002EC}"/>
              </a:ext>
            </a:extLst>
          </p:cNvPr>
          <p:cNvCxnSpPr>
            <a:cxnSpLocks/>
          </p:cNvCxnSpPr>
          <p:nvPr/>
        </p:nvCxnSpPr>
        <p:spPr>
          <a:xfrm flipH="1">
            <a:off x="7303001" y="5516890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57ECF-8EF5-CB51-5889-B6AB99A38673}"/>
              </a:ext>
            </a:extLst>
          </p:cNvPr>
          <p:cNvCxnSpPr>
            <a:cxnSpLocks/>
          </p:cNvCxnSpPr>
          <p:nvPr/>
        </p:nvCxnSpPr>
        <p:spPr>
          <a:xfrm>
            <a:off x="7303001" y="2719072"/>
            <a:ext cx="1144681" cy="27334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7D97B6-1EFB-F7B9-4430-BCED9D2F47FC}"/>
              </a:ext>
            </a:extLst>
          </p:cNvPr>
          <p:cNvCxnSpPr>
            <a:cxnSpLocks/>
          </p:cNvCxnSpPr>
          <p:nvPr/>
        </p:nvCxnSpPr>
        <p:spPr>
          <a:xfrm>
            <a:off x="7299366" y="4704012"/>
            <a:ext cx="2424223" cy="7484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/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F9055B2-C21C-C0E5-81DE-3BAD334BD14A}"/>
              </a:ext>
            </a:extLst>
          </p:cNvPr>
          <p:cNvSpPr/>
          <p:nvPr/>
        </p:nvSpPr>
        <p:spPr>
          <a:xfrm>
            <a:off x="8351996" y="546718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4060DD-35F7-8AA2-6C50-F20689231B2D}"/>
              </a:ext>
            </a:extLst>
          </p:cNvPr>
          <p:cNvSpPr/>
          <p:nvPr/>
        </p:nvSpPr>
        <p:spPr>
          <a:xfrm>
            <a:off x="9586252" y="532059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/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84EB26E-D370-7DA2-0850-6322A88865E1}"/>
              </a:ext>
            </a:extLst>
          </p:cNvPr>
          <p:cNvSpPr/>
          <p:nvPr/>
        </p:nvSpPr>
        <p:spPr>
          <a:xfrm>
            <a:off x="7180180" y="261380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/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FAE23E-3E16-9E7C-5B46-028DB5F7F904}"/>
              </a:ext>
            </a:extLst>
          </p:cNvPr>
          <p:cNvSpPr/>
          <p:nvPr/>
        </p:nvSpPr>
        <p:spPr>
          <a:xfrm>
            <a:off x="7135814" y="4512469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/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329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4: Precedence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ressive interspecific competition. Outcome depends on starting conditions.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D9A7CB-3C1E-97FB-6567-6409E0F00F5A}"/>
              </a:ext>
            </a:extLst>
          </p:cNvPr>
          <p:cNvCxnSpPr>
            <a:cxnSpLocks/>
          </p:cNvCxnSpPr>
          <p:nvPr/>
        </p:nvCxnSpPr>
        <p:spPr>
          <a:xfrm>
            <a:off x="7303001" y="2080106"/>
            <a:ext cx="0" cy="34367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94EA9-53F6-E00E-7F2E-5198D2C002EC}"/>
              </a:ext>
            </a:extLst>
          </p:cNvPr>
          <p:cNvCxnSpPr>
            <a:cxnSpLocks/>
          </p:cNvCxnSpPr>
          <p:nvPr/>
        </p:nvCxnSpPr>
        <p:spPr>
          <a:xfrm flipH="1">
            <a:off x="7303001" y="5516890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57ECF-8EF5-CB51-5889-B6AB99A38673}"/>
              </a:ext>
            </a:extLst>
          </p:cNvPr>
          <p:cNvCxnSpPr>
            <a:cxnSpLocks/>
          </p:cNvCxnSpPr>
          <p:nvPr/>
        </p:nvCxnSpPr>
        <p:spPr>
          <a:xfrm>
            <a:off x="7303001" y="2719072"/>
            <a:ext cx="1144681" cy="27334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7D97B6-1EFB-F7B9-4430-BCED9D2F47FC}"/>
              </a:ext>
            </a:extLst>
          </p:cNvPr>
          <p:cNvCxnSpPr>
            <a:cxnSpLocks/>
          </p:cNvCxnSpPr>
          <p:nvPr/>
        </p:nvCxnSpPr>
        <p:spPr>
          <a:xfrm>
            <a:off x="7299366" y="4704012"/>
            <a:ext cx="2424223" cy="7484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/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F9055B2-C21C-C0E5-81DE-3BAD334BD14A}"/>
              </a:ext>
            </a:extLst>
          </p:cNvPr>
          <p:cNvSpPr/>
          <p:nvPr/>
        </p:nvSpPr>
        <p:spPr>
          <a:xfrm>
            <a:off x="8351996" y="546718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4060DD-35F7-8AA2-6C50-F20689231B2D}"/>
              </a:ext>
            </a:extLst>
          </p:cNvPr>
          <p:cNvSpPr/>
          <p:nvPr/>
        </p:nvSpPr>
        <p:spPr>
          <a:xfrm>
            <a:off x="9586252" y="532059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/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84EB26E-D370-7DA2-0850-6322A88865E1}"/>
              </a:ext>
            </a:extLst>
          </p:cNvPr>
          <p:cNvSpPr/>
          <p:nvPr/>
        </p:nvSpPr>
        <p:spPr>
          <a:xfrm>
            <a:off x="7180180" y="261380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/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FAE23E-3E16-9E7C-5B46-028DB5F7F904}"/>
              </a:ext>
            </a:extLst>
          </p:cNvPr>
          <p:cNvSpPr/>
          <p:nvPr/>
        </p:nvSpPr>
        <p:spPr>
          <a:xfrm>
            <a:off x="7135814" y="4512469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/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E2E59F-F296-0237-EBA5-6E7533DD698D}"/>
                  </a:ext>
                </a:extLst>
              </p:cNvPr>
              <p:cNvSpPr txBox="1"/>
              <p:nvPr/>
            </p:nvSpPr>
            <p:spPr>
              <a:xfrm>
                <a:off x="-411269" y="3448855"/>
                <a:ext cx="46633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&gt;1)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E2E59F-F296-0237-EBA5-6E7533DD6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269" y="3448855"/>
                <a:ext cx="4663381" cy="400110"/>
              </a:xfrm>
              <a:prstGeom prst="rect">
                <a:avLst/>
              </a:prstGeom>
              <a:blipFill>
                <a:blip r:embed="rId6"/>
                <a:stretch>
                  <a:fillRect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7C639-63F0-DFBC-0F7A-18FFDC544C90}"/>
                  </a:ext>
                </a:extLst>
              </p:cNvPr>
              <p:cNvSpPr txBox="1"/>
              <p:nvPr/>
            </p:nvSpPr>
            <p:spPr>
              <a:xfrm>
                <a:off x="-364260" y="2503767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7C639-63F0-DFBC-0F7A-18FFDC54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4260" y="2503767"/>
                <a:ext cx="4663381" cy="814582"/>
              </a:xfrm>
              <a:prstGeom prst="rect">
                <a:avLst/>
              </a:prstGeom>
              <a:blipFill>
                <a:blip r:embed="rId7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269C9-25E9-B0C4-853D-C2A6CB38E23F}"/>
                  </a:ext>
                </a:extLst>
              </p:cNvPr>
              <p:cNvSpPr txBox="1"/>
              <p:nvPr/>
            </p:nvSpPr>
            <p:spPr>
              <a:xfrm>
                <a:off x="29777" y="4123003"/>
                <a:ext cx="6160228" cy="2616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rgbClr val="7030A0"/>
                    </a:solidFill>
                    <a:effectLst/>
                    <a:latin typeface="Helvetica" pitchFamily="2" charset="0"/>
                  </a:rPr>
                  <a:t>System will move towards either single species equilibria</a:t>
                </a:r>
                <a:r>
                  <a:rPr lang="en-US" sz="2200" dirty="0">
                    <a:solidFill>
                      <a:srgbClr val="7030A0"/>
                    </a:solidFill>
                    <a:effectLst/>
                    <a:latin typeface="Helvetica" pitchFamily="2" charset="0"/>
                  </a:rPr>
                  <a:t> </a:t>
                </a:r>
                <a:r>
                  <a:rPr lang="en-US" sz="2200" dirty="0">
                    <a:effectLst/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effectLst/>
                    <a:latin typeface="Helvetica" pitchFamily="2" charset="0"/>
                  </a:rPr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>
                    <a:effectLst/>
                    <a:latin typeface="Helvetica" pitchFamily="2" charset="0"/>
                  </a:rPr>
                  <a:t>), depending </a:t>
                </a:r>
                <a:r>
                  <a:rPr lang="en-US" sz="2200" dirty="0">
                    <a:latin typeface="Helvetica" pitchFamily="2" charset="0"/>
                  </a:rPr>
                  <a:t>on starting conditions.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000" dirty="0"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itchFamily="2" charset="0"/>
                  </a:rPr>
                  <a:t>Under extremely unrealistic starting conditions, system will sit at an </a:t>
                </a:r>
                <a:r>
                  <a:rPr lang="en-US" sz="2200" b="1" dirty="0">
                    <a:solidFill>
                      <a:srgbClr val="7030A0"/>
                    </a:solidFill>
                    <a:effectLst/>
                    <a:latin typeface="Helvetica" pitchFamily="2" charset="0"/>
                  </a:rPr>
                  <a:t>unstable equilibriu</a:t>
                </a:r>
                <a:r>
                  <a:rPr lang="en-US" sz="2200" b="1" dirty="0">
                    <a:solidFill>
                      <a:srgbClr val="7030A0"/>
                    </a:solidFill>
                    <a:latin typeface="Helvetica" pitchFamily="2" charset="0"/>
                  </a:rPr>
                  <a:t>m</a:t>
                </a:r>
                <a:r>
                  <a:rPr lang="en-US" sz="2200" dirty="0">
                    <a:latin typeface="Helvetica" pitchFamily="2" charset="0"/>
                  </a:rPr>
                  <a:t> that will collapse in either direction following slight perturbation.</a:t>
                </a:r>
                <a:endParaRPr lang="en-US" sz="22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8269C9-25E9-B0C4-853D-C2A6CB38E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7" y="4123003"/>
                <a:ext cx="6160228" cy="2616101"/>
              </a:xfrm>
              <a:prstGeom prst="rect">
                <a:avLst/>
              </a:prstGeom>
              <a:blipFill>
                <a:blip r:embed="rId8"/>
                <a:stretch>
                  <a:fillRect l="-1235" t="-1449" r="-1235" b="-3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F3AFB07-4706-5325-9DF0-BCA669CE506B}"/>
              </a:ext>
            </a:extLst>
          </p:cNvPr>
          <p:cNvSpPr/>
          <p:nvPr/>
        </p:nvSpPr>
        <p:spPr>
          <a:xfrm>
            <a:off x="8098311" y="4809724"/>
            <a:ext cx="280703" cy="29725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FDFC84-C6EE-414A-6342-6D008922C709}"/>
              </a:ext>
            </a:extLst>
          </p:cNvPr>
          <p:cNvCxnSpPr>
            <a:cxnSpLocks/>
          </p:cNvCxnSpPr>
          <p:nvPr/>
        </p:nvCxnSpPr>
        <p:spPr>
          <a:xfrm>
            <a:off x="9054858" y="4090366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D8B12-9650-24DB-DACE-7092FCCCDD70}"/>
              </a:ext>
            </a:extLst>
          </p:cNvPr>
          <p:cNvCxnSpPr>
            <a:cxnSpLocks/>
          </p:cNvCxnSpPr>
          <p:nvPr/>
        </p:nvCxnSpPr>
        <p:spPr>
          <a:xfrm flipH="1">
            <a:off x="8685947" y="4065665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E22C9-0255-5926-0667-46A768AB11A6}"/>
              </a:ext>
            </a:extLst>
          </p:cNvPr>
          <p:cNvCxnSpPr>
            <a:cxnSpLocks/>
          </p:cNvCxnSpPr>
          <p:nvPr/>
        </p:nvCxnSpPr>
        <p:spPr>
          <a:xfrm flipH="1">
            <a:off x="8632699" y="4085373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35D39A-FF67-AFE1-8DE1-10C0B4287D4D}"/>
              </a:ext>
            </a:extLst>
          </p:cNvPr>
          <p:cNvCxnSpPr>
            <a:cxnSpLocks/>
          </p:cNvCxnSpPr>
          <p:nvPr/>
        </p:nvCxnSpPr>
        <p:spPr>
          <a:xfrm flipV="1">
            <a:off x="7825000" y="4156942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F881EC-3D73-5A68-B84B-78BFCDBE2E4E}"/>
              </a:ext>
            </a:extLst>
          </p:cNvPr>
          <p:cNvCxnSpPr>
            <a:cxnSpLocks/>
          </p:cNvCxnSpPr>
          <p:nvPr/>
        </p:nvCxnSpPr>
        <p:spPr>
          <a:xfrm flipH="1">
            <a:off x="7460883" y="4570698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62F2D1-38B0-C64A-A116-AD8993355A64}"/>
              </a:ext>
            </a:extLst>
          </p:cNvPr>
          <p:cNvCxnSpPr>
            <a:cxnSpLocks/>
          </p:cNvCxnSpPr>
          <p:nvPr/>
        </p:nvCxnSpPr>
        <p:spPr>
          <a:xfrm flipH="1" flipV="1">
            <a:off x="7479033" y="4233378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598C2C-C80F-CB25-6022-79F6DD25F2E9}"/>
              </a:ext>
            </a:extLst>
          </p:cNvPr>
          <p:cNvCxnSpPr>
            <a:cxnSpLocks/>
          </p:cNvCxnSpPr>
          <p:nvPr/>
        </p:nvCxnSpPr>
        <p:spPr>
          <a:xfrm flipV="1">
            <a:off x="7460661" y="4948875"/>
            <a:ext cx="0" cy="4497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CCA350-F6C4-2C5E-7508-4BBC1EB0C151}"/>
              </a:ext>
            </a:extLst>
          </p:cNvPr>
          <p:cNvCxnSpPr>
            <a:cxnSpLocks/>
          </p:cNvCxnSpPr>
          <p:nvPr/>
        </p:nvCxnSpPr>
        <p:spPr>
          <a:xfrm>
            <a:off x="7460883" y="5398602"/>
            <a:ext cx="4628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086E73-4D8A-6E95-DF04-B53F7AA29D70}"/>
              </a:ext>
            </a:extLst>
          </p:cNvPr>
          <p:cNvCxnSpPr>
            <a:cxnSpLocks/>
          </p:cNvCxnSpPr>
          <p:nvPr/>
        </p:nvCxnSpPr>
        <p:spPr>
          <a:xfrm flipV="1">
            <a:off x="7491719" y="4948875"/>
            <a:ext cx="334172" cy="429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F3F87-A960-2C3E-2CD1-0620BD2D04B6}"/>
              </a:ext>
            </a:extLst>
          </p:cNvPr>
          <p:cNvCxnSpPr>
            <a:cxnSpLocks/>
          </p:cNvCxnSpPr>
          <p:nvPr/>
        </p:nvCxnSpPr>
        <p:spPr>
          <a:xfrm>
            <a:off x="8519254" y="5147517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37639E-D8D9-B4E0-2C03-4B7707EAFC42}"/>
              </a:ext>
            </a:extLst>
          </p:cNvPr>
          <p:cNvCxnSpPr>
            <a:cxnSpLocks/>
          </p:cNvCxnSpPr>
          <p:nvPr/>
        </p:nvCxnSpPr>
        <p:spPr>
          <a:xfrm>
            <a:off x="8523554" y="5173738"/>
            <a:ext cx="21803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F5ADFA-ED12-3C87-64A7-3D0D44A27DD1}"/>
              </a:ext>
            </a:extLst>
          </p:cNvPr>
          <p:cNvCxnSpPr>
            <a:cxnSpLocks/>
          </p:cNvCxnSpPr>
          <p:nvPr/>
        </p:nvCxnSpPr>
        <p:spPr>
          <a:xfrm>
            <a:off x="8518730" y="5199960"/>
            <a:ext cx="336892" cy="2525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7676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7" y="1453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Remember MSY, the semi-stable equilibrium: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4625489" y="1669388"/>
            <a:ext cx="7639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/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dirty="0">
                    <a:latin typeface="Cambria Math" panose="02040503050406030204" pitchFamily="18" charset="0"/>
                  </a:rPr>
                  <a:t>K=5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r=0.25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H=.3125</a:t>
                </a:r>
              </a:p>
              <a:p>
                <a:endParaRPr lang="en-US" sz="3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=0.25∗4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.3125</a:t>
                </a:r>
              </a:p>
              <a:p>
                <a:endParaRPr lang="en-US" sz="25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=(−)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  </a:t>
                </a:r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blipFill>
                <a:blip r:embed="rId4"/>
                <a:stretch>
                  <a:fillRect l="-5233"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05B40AC-F340-5E28-0F8D-6D95606A7D56}"/>
              </a:ext>
            </a:extLst>
          </p:cNvPr>
          <p:cNvSpPr/>
          <p:nvPr/>
        </p:nvSpPr>
        <p:spPr>
          <a:xfrm>
            <a:off x="5545149" y="1581587"/>
            <a:ext cx="229792" cy="27024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/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blipFill>
                <a:blip r:embed="rId5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2195926-E6BF-FD5A-105A-38A6C1150544}"/>
              </a:ext>
            </a:extLst>
          </p:cNvPr>
          <p:cNvSpPr txBox="1"/>
          <p:nvPr/>
        </p:nvSpPr>
        <p:spPr>
          <a:xfrm>
            <a:off x="5285972" y="1865676"/>
            <a:ext cx="748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</a:rPr>
              <a:t>N=4</a:t>
            </a:r>
          </a:p>
        </p:txBody>
      </p:sp>
    </p:spTree>
    <p:extLst>
      <p:ext uri="{BB962C8B-B14F-4D97-AF65-F5344CB8AC3E}">
        <p14:creationId xmlns:p14="http://schemas.microsoft.com/office/powerpoint/2010/main" val="19994022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7" y="1453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Remember MSY, the semi-stable equilibrium:</a:t>
            </a:r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/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dirty="0">
                    <a:latin typeface="Cambria Math" panose="02040503050406030204" pitchFamily="18" charset="0"/>
                  </a:rPr>
                  <a:t>K=5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r=0.25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H=.3125</a:t>
                </a:r>
              </a:p>
              <a:p>
                <a:endParaRPr lang="en-US" sz="3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=0.25∗1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.3125</a:t>
                </a:r>
              </a:p>
              <a:p>
                <a:endParaRPr lang="en-US" sz="25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=(−)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  </a:t>
                </a:r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blipFill>
                <a:blip r:embed="rId4"/>
                <a:stretch>
                  <a:fillRect l="-5233"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916D8-ED0C-7EDF-AA56-3E8D785F0F20}"/>
              </a:ext>
            </a:extLst>
          </p:cNvPr>
          <p:cNvCxnSpPr>
            <a:cxnSpLocks/>
          </p:cNvCxnSpPr>
          <p:nvPr/>
        </p:nvCxnSpPr>
        <p:spPr>
          <a:xfrm flipH="1">
            <a:off x="1917487" y="1644968"/>
            <a:ext cx="6594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05B40AC-F340-5E28-0F8D-6D95606A7D56}"/>
              </a:ext>
            </a:extLst>
          </p:cNvPr>
          <p:cNvSpPr/>
          <p:nvPr/>
        </p:nvSpPr>
        <p:spPr>
          <a:xfrm>
            <a:off x="2681415" y="1591667"/>
            <a:ext cx="229792" cy="27024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/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blipFill>
                <a:blip r:embed="rId5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CDE3135-A0D7-753F-985A-E7976FB7C15C}"/>
              </a:ext>
            </a:extLst>
          </p:cNvPr>
          <p:cNvSpPr txBox="1"/>
          <p:nvPr/>
        </p:nvSpPr>
        <p:spPr>
          <a:xfrm>
            <a:off x="2422238" y="1861914"/>
            <a:ext cx="748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</a:rPr>
              <a:t>N=1</a:t>
            </a:r>
          </a:p>
        </p:txBody>
      </p:sp>
    </p:spTree>
    <p:extLst>
      <p:ext uri="{BB962C8B-B14F-4D97-AF65-F5344CB8AC3E}">
        <p14:creationId xmlns:p14="http://schemas.microsoft.com/office/powerpoint/2010/main" val="596989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7" y="1453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Remember MSY, the semi-stable equilibrium:</a:t>
            </a:r>
          </a:p>
        </p:txBody>
      </p: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/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000" dirty="0">
                    <a:latin typeface="Cambria Math" panose="02040503050406030204" pitchFamily="18" charset="0"/>
                  </a:rPr>
                  <a:t>K=5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r=0.25</a:t>
                </a:r>
              </a:p>
              <a:p>
                <a:r>
                  <a:rPr lang="en-US" sz="3000" dirty="0">
                    <a:latin typeface="Cambria Math" panose="02040503050406030204" pitchFamily="18" charset="0"/>
                  </a:rPr>
                  <a:t>H=.3125</a:t>
                </a:r>
              </a:p>
              <a:p>
                <a:endParaRPr lang="en-US" sz="30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=0.25∗1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.3125</a:t>
                </a:r>
              </a:p>
              <a:p>
                <a:endParaRPr lang="en-US" sz="25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=(−)</m:t>
                    </m:r>
                  </m:oMath>
                </a14:m>
                <a:r>
                  <a:rPr lang="en-US" sz="2500" dirty="0">
                    <a:latin typeface="Cambria Math" panose="02040503050406030204" pitchFamily="18" charset="0"/>
                  </a:rPr>
                  <a:t>  </a:t>
                </a:r>
              </a:p>
              <a:p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2E9F6-243F-AD2B-8921-693DF5D0C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397" y="1566295"/>
                <a:ext cx="4350317" cy="3745962"/>
              </a:xfrm>
              <a:prstGeom prst="rect">
                <a:avLst/>
              </a:prstGeom>
              <a:blipFill>
                <a:blip r:embed="rId4"/>
                <a:stretch>
                  <a:fillRect l="-5233" t="-3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916D8-ED0C-7EDF-AA56-3E8D785F0F20}"/>
              </a:ext>
            </a:extLst>
          </p:cNvPr>
          <p:cNvCxnSpPr>
            <a:cxnSpLocks/>
          </p:cNvCxnSpPr>
          <p:nvPr/>
        </p:nvCxnSpPr>
        <p:spPr>
          <a:xfrm flipH="1">
            <a:off x="1917487" y="1644968"/>
            <a:ext cx="6594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05B40AC-F340-5E28-0F8D-6D95606A7D56}"/>
              </a:ext>
            </a:extLst>
          </p:cNvPr>
          <p:cNvSpPr/>
          <p:nvPr/>
        </p:nvSpPr>
        <p:spPr>
          <a:xfrm>
            <a:off x="2681415" y="1591667"/>
            <a:ext cx="229792" cy="27024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/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17AF0-6E8E-4A90-CD84-498385D55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39" y="240732"/>
                <a:ext cx="4001311" cy="886268"/>
              </a:xfrm>
              <a:prstGeom prst="rect">
                <a:avLst/>
              </a:prstGeom>
              <a:blipFill>
                <a:blip r:embed="rId5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CDE3135-A0D7-753F-985A-E7976FB7C15C}"/>
              </a:ext>
            </a:extLst>
          </p:cNvPr>
          <p:cNvSpPr txBox="1"/>
          <p:nvPr/>
        </p:nvSpPr>
        <p:spPr>
          <a:xfrm>
            <a:off x="2422238" y="1861914"/>
            <a:ext cx="748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</a:rPr>
              <a:t>N=1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721362-AA65-C1E4-7002-EF9663620754}"/>
              </a:ext>
            </a:extLst>
          </p:cNvPr>
          <p:cNvSpPr txBox="1">
            <a:spLocks/>
          </p:cNvSpPr>
          <p:nvPr/>
        </p:nvSpPr>
        <p:spPr>
          <a:xfrm>
            <a:off x="7807466" y="5280709"/>
            <a:ext cx="41520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In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semi-stable equilibrium</a:t>
            </a:r>
            <a:r>
              <a:rPr lang="en-US" sz="2200" dirty="0">
                <a:latin typeface="+mn-lt"/>
              </a:rPr>
              <a:t>, perturbations </a:t>
            </a: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sometimes</a:t>
            </a:r>
            <a:r>
              <a:rPr lang="en-US" sz="2200" i="1" dirty="0">
                <a:latin typeface="+mn-lt"/>
              </a:rPr>
              <a:t> </a:t>
            </a:r>
            <a:r>
              <a:rPr lang="en-US" sz="2200" dirty="0">
                <a:latin typeface="+mn-lt"/>
              </a:rPr>
              <a:t>drive the system away from equilibrium.</a:t>
            </a:r>
          </a:p>
        </p:txBody>
      </p:sp>
    </p:spTree>
    <p:extLst>
      <p:ext uri="{BB962C8B-B14F-4D97-AF65-F5344CB8AC3E}">
        <p14:creationId xmlns:p14="http://schemas.microsoft.com/office/powerpoint/2010/main" val="15992185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07E88-7E5A-B7C2-06EC-F417C9F948A1}"/>
              </a:ext>
            </a:extLst>
          </p:cNvPr>
          <p:cNvSpPr txBox="1"/>
          <p:nvPr/>
        </p:nvSpPr>
        <p:spPr>
          <a:xfrm>
            <a:off x="252759" y="1110708"/>
            <a:ext cx="6184783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4: Precedence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ressive interspecific competition. Outcome depends on starting conditions.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0411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Four possible outcomes for competition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D9A7CB-3C1E-97FB-6567-6409E0F00F5A}"/>
              </a:ext>
            </a:extLst>
          </p:cNvPr>
          <p:cNvCxnSpPr>
            <a:cxnSpLocks/>
          </p:cNvCxnSpPr>
          <p:nvPr/>
        </p:nvCxnSpPr>
        <p:spPr>
          <a:xfrm>
            <a:off x="7303001" y="2080106"/>
            <a:ext cx="0" cy="34367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C94EA9-53F6-E00E-7F2E-5198D2C002EC}"/>
              </a:ext>
            </a:extLst>
          </p:cNvPr>
          <p:cNvCxnSpPr>
            <a:cxnSpLocks/>
          </p:cNvCxnSpPr>
          <p:nvPr/>
        </p:nvCxnSpPr>
        <p:spPr>
          <a:xfrm flipH="1">
            <a:off x="7303001" y="5516890"/>
            <a:ext cx="4271533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257ECF-8EF5-CB51-5889-B6AB99A38673}"/>
              </a:ext>
            </a:extLst>
          </p:cNvPr>
          <p:cNvCxnSpPr>
            <a:cxnSpLocks/>
          </p:cNvCxnSpPr>
          <p:nvPr/>
        </p:nvCxnSpPr>
        <p:spPr>
          <a:xfrm>
            <a:off x="7303001" y="2719072"/>
            <a:ext cx="1144681" cy="27334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7D97B6-1EFB-F7B9-4430-BCED9D2F47FC}"/>
              </a:ext>
            </a:extLst>
          </p:cNvPr>
          <p:cNvCxnSpPr>
            <a:cxnSpLocks/>
          </p:cNvCxnSpPr>
          <p:nvPr/>
        </p:nvCxnSpPr>
        <p:spPr>
          <a:xfrm>
            <a:off x="7299366" y="4704012"/>
            <a:ext cx="2424223" cy="7484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/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FE1638-702E-9A77-EFD9-2EC501C1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359" y="5741011"/>
                <a:ext cx="718458" cy="844205"/>
              </a:xfrm>
              <a:prstGeom prst="rect">
                <a:avLst/>
              </a:prstGeom>
              <a:blipFill>
                <a:blip r:embed="rId2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F9055B2-C21C-C0E5-81DE-3BAD334BD14A}"/>
              </a:ext>
            </a:extLst>
          </p:cNvPr>
          <p:cNvSpPr/>
          <p:nvPr/>
        </p:nvSpPr>
        <p:spPr>
          <a:xfrm>
            <a:off x="8351996" y="5467180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4060DD-35F7-8AA2-6C50-F20689231B2D}"/>
              </a:ext>
            </a:extLst>
          </p:cNvPr>
          <p:cNvSpPr/>
          <p:nvPr/>
        </p:nvSpPr>
        <p:spPr>
          <a:xfrm>
            <a:off x="9586252" y="5320595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/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09B159-8EC0-379E-5030-B3276F42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338" y="5516890"/>
                <a:ext cx="718458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B84EB26E-D370-7DA2-0850-6322A88865E1}"/>
              </a:ext>
            </a:extLst>
          </p:cNvPr>
          <p:cNvSpPr/>
          <p:nvPr/>
        </p:nvSpPr>
        <p:spPr>
          <a:xfrm>
            <a:off x="7180180" y="2613803"/>
            <a:ext cx="280703" cy="2972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/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5641E5-A2CC-6C52-E536-E92A0F93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371" y="2473704"/>
                <a:ext cx="71845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6FAE23E-3E16-9E7C-5B46-028DB5F7F904}"/>
              </a:ext>
            </a:extLst>
          </p:cNvPr>
          <p:cNvSpPr/>
          <p:nvPr/>
        </p:nvSpPr>
        <p:spPr>
          <a:xfrm>
            <a:off x="7135814" y="4512469"/>
            <a:ext cx="280703" cy="2972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/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185E8B-BBD9-6E11-8F1A-9E2BF4558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42" y="4090366"/>
                <a:ext cx="718458" cy="84420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7C639-63F0-DFBC-0F7A-18FFDC544C90}"/>
                  </a:ext>
                </a:extLst>
              </p:cNvPr>
              <p:cNvSpPr txBox="1"/>
              <p:nvPr/>
            </p:nvSpPr>
            <p:spPr>
              <a:xfrm>
                <a:off x="-271125" y="2720467"/>
                <a:ext cx="4663381" cy="8145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6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f>
                        <m:fPr>
                          <m:ctrlPr>
                            <a:rPr lang="en-US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07C639-63F0-DFBC-0F7A-18FFDC54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1125" y="2720467"/>
                <a:ext cx="4663381" cy="814582"/>
              </a:xfrm>
              <a:prstGeom prst="rect">
                <a:avLst/>
              </a:prstGeom>
              <a:blipFill>
                <a:blip r:embed="rId7"/>
                <a:stretch>
                  <a:fillRect t="-3077" b="-9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F3AFB07-4706-5325-9DF0-BCA669CE506B}"/>
              </a:ext>
            </a:extLst>
          </p:cNvPr>
          <p:cNvSpPr/>
          <p:nvPr/>
        </p:nvSpPr>
        <p:spPr>
          <a:xfrm>
            <a:off x="8098311" y="4809724"/>
            <a:ext cx="280703" cy="29725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FDFC84-C6EE-414A-6342-6D008922C709}"/>
              </a:ext>
            </a:extLst>
          </p:cNvPr>
          <p:cNvCxnSpPr>
            <a:cxnSpLocks/>
          </p:cNvCxnSpPr>
          <p:nvPr/>
        </p:nvCxnSpPr>
        <p:spPr>
          <a:xfrm>
            <a:off x="9054858" y="4090366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D8B12-9650-24DB-DACE-7092FCCCDD70}"/>
              </a:ext>
            </a:extLst>
          </p:cNvPr>
          <p:cNvCxnSpPr>
            <a:cxnSpLocks/>
          </p:cNvCxnSpPr>
          <p:nvPr/>
        </p:nvCxnSpPr>
        <p:spPr>
          <a:xfrm flipH="1">
            <a:off x="8685947" y="4065665"/>
            <a:ext cx="35060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6E22C9-0255-5926-0667-46A768AB11A6}"/>
              </a:ext>
            </a:extLst>
          </p:cNvPr>
          <p:cNvCxnSpPr>
            <a:cxnSpLocks/>
          </p:cNvCxnSpPr>
          <p:nvPr/>
        </p:nvCxnSpPr>
        <p:spPr>
          <a:xfrm flipH="1">
            <a:off x="8632699" y="4085373"/>
            <a:ext cx="353751" cy="4853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35D39A-FF67-AFE1-8DE1-10C0B4287D4D}"/>
              </a:ext>
            </a:extLst>
          </p:cNvPr>
          <p:cNvCxnSpPr>
            <a:cxnSpLocks/>
          </p:cNvCxnSpPr>
          <p:nvPr/>
        </p:nvCxnSpPr>
        <p:spPr>
          <a:xfrm flipV="1">
            <a:off x="7825000" y="4156942"/>
            <a:ext cx="0" cy="41375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F881EC-3D73-5A68-B84B-78BFCDBE2E4E}"/>
              </a:ext>
            </a:extLst>
          </p:cNvPr>
          <p:cNvCxnSpPr>
            <a:cxnSpLocks/>
          </p:cNvCxnSpPr>
          <p:nvPr/>
        </p:nvCxnSpPr>
        <p:spPr>
          <a:xfrm flipH="1">
            <a:off x="7460883" y="4570698"/>
            <a:ext cx="36411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62F2D1-38B0-C64A-A116-AD8993355A64}"/>
              </a:ext>
            </a:extLst>
          </p:cNvPr>
          <p:cNvCxnSpPr>
            <a:cxnSpLocks/>
          </p:cNvCxnSpPr>
          <p:nvPr/>
        </p:nvCxnSpPr>
        <p:spPr>
          <a:xfrm flipH="1" flipV="1">
            <a:off x="7479033" y="4233378"/>
            <a:ext cx="321900" cy="3281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598C2C-C80F-CB25-6022-79F6DD25F2E9}"/>
              </a:ext>
            </a:extLst>
          </p:cNvPr>
          <p:cNvCxnSpPr>
            <a:cxnSpLocks/>
          </p:cNvCxnSpPr>
          <p:nvPr/>
        </p:nvCxnSpPr>
        <p:spPr>
          <a:xfrm flipV="1">
            <a:off x="7460661" y="4948875"/>
            <a:ext cx="0" cy="44972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CCA350-F6C4-2C5E-7508-4BBC1EB0C151}"/>
              </a:ext>
            </a:extLst>
          </p:cNvPr>
          <p:cNvCxnSpPr>
            <a:cxnSpLocks/>
          </p:cNvCxnSpPr>
          <p:nvPr/>
        </p:nvCxnSpPr>
        <p:spPr>
          <a:xfrm>
            <a:off x="7460883" y="5398602"/>
            <a:ext cx="4628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086E73-4D8A-6E95-DF04-B53F7AA29D70}"/>
              </a:ext>
            </a:extLst>
          </p:cNvPr>
          <p:cNvCxnSpPr>
            <a:cxnSpLocks/>
          </p:cNvCxnSpPr>
          <p:nvPr/>
        </p:nvCxnSpPr>
        <p:spPr>
          <a:xfrm flipV="1">
            <a:off x="7491719" y="4948875"/>
            <a:ext cx="334172" cy="429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5F3F87-A960-2C3E-2CD1-0620BD2D04B6}"/>
              </a:ext>
            </a:extLst>
          </p:cNvPr>
          <p:cNvCxnSpPr>
            <a:cxnSpLocks/>
          </p:cNvCxnSpPr>
          <p:nvPr/>
        </p:nvCxnSpPr>
        <p:spPr>
          <a:xfrm>
            <a:off x="8519254" y="5147517"/>
            <a:ext cx="222" cy="32876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A37639E-D8D9-B4E0-2C03-4B7707EAFC42}"/>
              </a:ext>
            </a:extLst>
          </p:cNvPr>
          <p:cNvCxnSpPr>
            <a:cxnSpLocks/>
          </p:cNvCxnSpPr>
          <p:nvPr/>
        </p:nvCxnSpPr>
        <p:spPr>
          <a:xfrm>
            <a:off x="8523554" y="5173738"/>
            <a:ext cx="21803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F5ADFA-ED12-3C87-64A7-3D0D44A27DD1}"/>
              </a:ext>
            </a:extLst>
          </p:cNvPr>
          <p:cNvCxnSpPr>
            <a:cxnSpLocks/>
          </p:cNvCxnSpPr>
          <p:nvPr/>
        </p:nvCxnSpPr>
        <p:spPr>
          <a:xfrm>
            <a:off x="8518730" y="5199960"/>
            <a:ext cx="336892" cy="2525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C58186A-90C3-94EB-6B18-F62B0555D8C0}"/>
              </a:ext>
            </a:extLst>
          </p:cNvPr>
          <p:cNvSpPr txBox="1">
            <a:spLocks/>
          </p:cNvSpPr>
          <p:nvPr/>
        </p:nvSpPr>
        <p:spPr>
          <a:xfrm>
            <a:off x="8013564" y="1832170"/>
            <a:ext cx="41520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+mn-lt"/>
              </a:rPr>
              <a:t>In an </a:t>
            </a:r>
            <a:r>
              <a:rPr lang="en-US" sz="2200" b="1" dirty="0">
                <a:solidFill>
                  <a:srgbClr val="7030A0"/>
                </a:solidFill>
                <a:latin typeface="+mn-lt"/>
              </a:rPr>
              <a:t>unstable equilibrium</a:t>
            </a:r>
            <a:r>
              <a:rPr lang="en-US" sz="2200" dirty="0">
                <a:latin typeface="+mn-lt"/>
              </a:rPr>
              <a:t>, perturbations</a:t>
            </a:r>
            <a:r>
              <a:rPr lang="en-US" sz="22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200" b="1" i="1" dirty="0">
                <a:solidFill>
                  <a:srgbClr val="7030A0"/>
                </a:solidFill>
                <a:latin typeface="+mn-lt"/>
              </a:rPr>
              <a:t>always </a:t>
            </a:r>
            <a:r>
              <a:rPr lang="en-US" sz="2200" dirty="0">
                <a:latin typeface="+mn-lt"/>
              </a:rPr>
              <a:t>drive the system away from equilibrium.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A64CD5-735D-7A2E-4CCF-CC21906D74EB}"/>
                  </a:ext>
                </a:extLst>
              </p:cNvPr>
              <p:cNvSpPr txBox="1"/>
              <p:nvPr/>
            </p:nvSpPr>
            <p:spPr>
              <a:xfrm>
                <a:off x="-411269" y="3798498"/>
                <a:ext cx="46633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6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&gt;1)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A64CD5-735D-7A2E-4CCF-CC21906D7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1269" y="3798498"/>
                <a:ext cx="4663381" cy="400110"/>
              </a:xfrm>
              <a:prstGeom prst="rect">
                <a:avLst/>
              </a:prstGeom>
              <a:blipFill>
                <a:blip r:embed="rId8"/>
                <a:stretch>
                  <a:fillRect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830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3051B-0449-4392-4C0E-E544701ABDB0}"/>
              </a:ext>
            </a:extLst>
          </p:cNvPr>
          <p:cNvSpPr txBox="1"/>
          <p:nvPr/>
        </p:nvSpPr>
        <p:spPr>
          <a:xfrm>
            <a:off x="252759" y="462921"/>
            <a:ext cx="119042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plane analysis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graphical determination of the behavior of the state variables in a dynamical system (here, populations of animals)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4FB5A9-D6C5-F348-C9A7-C41BE652B4CA}"/>
              </a:ext>
            </a:extLst>
          </p:cNvPr>
          <p:cNvSpPr txBox="1"/>
          <p:nvPr/>
        </p:nvSpPr>
        <p:spPr>
          <a:xfrm>
            <a:off x="518232" y="1786852"/>
            <a:ext cx="2490441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1: Stable coexistence</a:t>
            </a:r>
          </a:p>
        </p:txBody>
      </p:sp>
      <p:pic>
        <p:nvPicPr>
          <p:cNvPr id="111" name="Picture 110" descr="Chart&#10;&#10;Description automatically generated">
            <a:extLst>
              <a:ext uri="{FF2B5EF4-FFF2-40B4-BE49-F238E27FC236}">
                <a16:creationId xmlns:a16="http://schemas.microsoft.com/office/drawing/2014/main" id="{A590ECB2-0D37-A164-A884-8EB327B71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1"/>
          <a:stretch/>
        </p:blipFill>
        <p:spPr>
          <a:xfrm>
            <a:off x="191385" y="2679404"/>
            <a:ext cx="3128394" cy="284254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05924E5-6E6C-5D99-D099-353EF1ED08CB}"/>
              </a:ext>
            </a:extLst>
          </p:cNvPr>
          <p:cNvSpPr txBox="1"/>
          <p:nvPr/>
        </p:nvSpPr>
        <p:spPr>
          <a:xfrm>
            <a:off x="3648459" y="1869326"/>
            <a:ext cx="2407917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2: Spp. 1 wins</a:t>
            </a:r>
          </a:p>
        </p:txBody>
      </p:sp>
      <p:pic>
        <p:nvPicPr>
          <p:cNvPr id="115" name="Picture 114" descr="Chart, line chart&#10;&#10;Description automatically generated">
            <a:extLst>
              <a:ext uri="{FF2B5EF4-FFF2-40B4-BE49-F238E27FC236}">
                <a16:creationId xmlns:a16="http://schemas.microsoft.com/office/drawing/2014/main" id="{4E7EDE44-BADE-9F77-63F7-DAD5750A5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 t="227" r="-1865" b="-227"/>
          <a:stretch/>
        </p:blipFill>
        <p:spPr>
          <a:xfrm>
            <a:off x="3609471" y="2773075"/>
            <a:ext cx="2677914" cy="284254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5276513-0C29-2228-501C-3BEDF0303126}"/>
              </a:ext>
            </a:extLst>
          </p:cNvPr>
          <p:cNvSpPr txBox="1"/>
          <p:nvPr/>
        </p:nvSpPr>
        <p:spPr>
          <a:xfrm>
            <a:off x="6696162" y="1880523"/>
            <a:ext cx="2176131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3: Spp. 2 wins</a:t>
            </a:r>
          </a:p>
        </p:txBody>
      </p:sp>
      <p:pic>
        <p:nvPicPr>
          <p:cNvPr id="118" name="Picture 117" descr="Chart, line chart&#10;&#10;Description automatically generated">
            <a:extLst>
              <a:ext uri="{FF2B5EF4-FFF2-40B4-BE49-F238E27FC236}">
                <a16:creationId xmlns:a16="http://schemas.microsoft.com/office/drawing/2014/main" id="{EBB8F8D4-1579-5539-6C9C-D255A3352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85" y="2919344"/>
            <a:ext cx="2962733" cy="284254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9CD09EF0-C1F5-3DD1-9D3F-0DCF244C7928}"/>
              </a:ext>
            </a:extLst>
          </p:cNvPr>
          <p:cNvSpPr txBox="1"/>
          <p:nvPr/>
        </p:nvSpPr>
        <p:spPr>
          <a:xfrm>
            <a:off x="9609028" y="1869326"/>
            <a:ext cx="2176131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Case 4: Precedence</a:t>
            </a:r>
          </a:p>
        </p:txBody>
      </p:sp>
      <p:pic>
        <p:nvPicPr>
          <p:cNvPr id="121" name="Picture 120" descr="Diagram&#10;&#10;Description automatically generated">
            <a:extLst>
              <a:ext uri="{FF2B5EF4-FFF2-40B4-BE49-F238E27FC236}">
                <a16:creationId xmlns:a16="http://schemas.microsoft.com/office/drawing/2014/main" id="{AADFF324-2C3F-FF47-6B1F-9CFD7CBE6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070" y="3109585"/>
            <a:ext cx="2504089" cy="26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1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741206"/>
            <a:ext cx="11303540" cy="569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i="1" u="sng" dirty="0"/>
              <a:t>Interspecies interactions</a:t>
            </a:r>
          </a:p>
          <a:p>
            <a:r>
              <a:rPr lang="en-US" sz="2400" dirty="0"/>
              <a:t>A </a:t>
            </a:r>
            <a:r>
              <a:rPr lang="en-US" sz="2400" u="sng" dirty="0"/>
              <a:t>community</a:t>
            </a:r>
            <a:r>
              <a:rPr lang="en-US" sz="2400" dirty="0"/>
              <a:t> is the level of ecological organization in which multiple species interact: mutualism, commensalism, predation, competition (direct &amp; indirect), and parasitism</a:t>
            </a:r>
          </a:p>
          <a:p>
            <a:r>
              <a:rPr lang="en-US" sz="2400" u="sng" dirty="0"/>
              <a:t>Trophic</a:t>
            </a:r>
            <a:r>
              <a:rPr lang="en-US" sz="2400" dirty="0"/>
              <a:t> levels are hierarchical levels of organization in an ecosystem, based on nutritional relationships to the source of energy (primary producer, primary consumer)</a:t>
            </a:r>
          </a:p>
          <a:p>
            <a:r>
              <a:rPr lang="en-US" sz="2400" u="sng" dirty="0"/>
              <a:t>Food chains</a:t>
            </a:r>
            <a:r>
              <a:rPr lang="en-US" sz="2400" dirty="0"/>
              <a:t> and </a:t>
            </a:r>
            <a:r>
              <a:rPr lang="en-US" sz="2400" u="sng" dirty="0"/>
              <a:t>food webs</a:t>
            </a:r>
            <a:r>
              <a:rPr lang="en-US" sz="2400" dirty="0"/>
              <a:t> demonstrate interactions across trophic levels</a:t>
            </a:r>
          </a:p>
          <a:p>
            <a:r>
              <a:rPr lang="en-US" sz="2400" u="sng" dirty="0"/>
              <a:t>Bottom-up processes </a:t>
            </a:r>
            <a:r>
              <a:rPr lang="en-US" sz="2400" dirty="0"/>
              <a:t>describe circumstances when a higher trophic level is limited by the availability of resources provided from a trophic level below it. </a:t>
            </a:r>
          </a:p>
          <a:p>
            <a:r>
              <a:rPr lang="en-US" sz="2400" u="sng" dirty="0"/>
              <a:t>Top-down processes</a:t>
            </a:r>
            <a:r>
              <a:rPr lang="en-US" sz="2400" dirty="0"/>
              <a:t> describe circumstances in which a higher trophic level regulates a lower trophic level, usually through consumption. First described in HSS.</a:t>
            </a:r>
          </a:p>
          <a:p>
            <a:r>
              <a:rPr lang="en-US" sz="2400" dirty="0"/>
              <a:t>The </a:t>
            </a:r>
            <a:r>
              <a:rPr lang="en-US" sz="2400" u="sng" dirty="0" err="1"/>
              <a:t>Lotka</a:t>
            </a:r>
            <a:r>
              <a:rPr lang="en-US" sz="2400" u="sng" dirty="0"/>
              <a:t>-Volterra predator-prey model</a:t>
            </a:r>
            <a:r>
              <a:rPr lang="en-US" sz="2400" dirty="0"/>
              <a:t> describes the simplest interactions across just two trophic levels. It has been used to describe dynamics in several famous examples (lynx-hare, wolf-moose) though it often oversimplifies interspecies interactions</a:t>
            </a:r>
          </a:p>
          <a:p>
            <a:r>
              <a:rPr lang="en-US" sz="2400" u="sng" dirty="0"/>
              <a:t>Trophic cascades</a:t>
            </a:r>
            <a:r>
              <a:rPr lang="en-US" sz="2400" i="1" dirty="0"/>
              <a:t> </a:t>
            </a:r>
            <a:r>
              <a:rPr lang="en-US" sz="2400" dirty="0"/>
              <a:t>occur when species indirectly interact across 3 trophic levels. We discussed several famous examples: Pisaster, CA sea otter, Yellowstone wolf, wildebeest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7C9FA-0738-F6BA-7947-24BFAAA9CF4F}"/>
              </a:ext>
            </a:extLst>
          </p:cNvPr>
          <p:cNvSpPr/>
          <p:nvPr/>
        </p:nvSpPr>
        <p:spPr>
          <a:xfrm>
            <a:off x="444230" y="3250096"/>
            <a:ext cx="11303540" cy="345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965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C0B388-8125-8C6C-057F-44D204FED58E}"/>
              </a:ext>
            </a:extLst>
          </p:cNvPr>
          <p:cNvGrpSpPr/>
          <p:nvPr/>
        </p:nvGrpSpPr>
        <p:grpSpPr>
          <a:xfrm>
            <a:off x="162482" y="1118606"/>
            <a:ext cx="1916677" cy="3792623"/>
            <a:chOff x="136581" y="1810193"/>
            <a:chExt cx="2325472" cy="4280263"/>
          </a:xfrm>
        </p:grpSpPr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E5F43819-2EBB-3F77-B828-A2A15EF4224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rot="10800000" flipV="1">
              <a:off x="214401" y="2779223"/>
              <a:ext cx="625192" cy="1345304"/>
            </a:xfrm>
            <a:prstGeom prst="curvedConnector2">
              <a:avLst/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DA2EBA-8903-764F-5D76-D333D40ADAC6}"/>
                </a:ext>
              </a:extLst>
            </p:cNvPr>
            <p:cNvSpPr/>
            <p:nvPr/>
          </p:nvSpPr>
          <p:spPr>
            <a:xfrm>
              <a:off x="839593" y="2189019"/>
              <a:ext cx="1163781" cy="1180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hare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F1CC1FB9-FEBF-778A-E879-78BB8CB45E6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5400000">
              <a:off x="1179775" y="3611133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61FF5496-7A31-57D6-85BF-DF87C94CC15A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16200000" flipH="1" flipV="1">
              <a:off x="826989" y="4366333"/>
              <a:ext cx="538892" cy="581886"/>
            </a:xfrm>
            <a:prstGeom prst="curvedConnector4">
              <a:avLst>
                <a:gd name="adj1" fmla="val -73271"/>
                <a:gd name="adj2" fmla="val 16071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13B76954-7137-12F5-2B10-868ADE66B236}"/>
                </a:ext>
              </a:extLst>
            </p:cNvPr>
            <p:cNvCxnSpPr>
              <a:cxnSpLocks/>
              <a:stCxn id="13" idx="3"/>
              <a:endCxn id="15" idx="3"/>
            </p:cNvCxnSpPr>
            <p:nvPr/>
          </p:nvCxnSpPr>
          <p:spPr>
            <a:xfrm flipH="1" flipV="1">
              <a:off x="1845779" y="3712630"/>
              <a:ext cx="123489" cy="1265404"/>
            </a:xfrm>
            <a:prstGeom prst="curvedConnector3">
              <a:avLst>
                <a:gd name="adj1" fmla="val -185118"/>
              </a:avLst>
            </a:prstGeom>
            <a:ln w="28575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AACF81-9EF8-0D6B-E750-3BAB7E58DC0C}"/>
                </a:ext>
              </a:extLst>
            </p:cNvPr>
            <p:cNvSpPr/>
            <p:nvPr/>
          </p:nvSpPr>
          <p:spPr>
            <a:xfrm>
              <a:off x="805487" y="4387830"/>
              <a:ext cx="1163781" cy="11804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lynx</a:t>
              </a:r>
            </a:p>
            <a:p>
              <a:pPr algn="ctr"/>
              <a:r>
                <a:rPr lang="en-US" dirty="0"/>
                <a:t>(y)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B801B28-32AF-23A7-9646-6AAD956E7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7343" y="1810193"/>
              <a:ext cx="344710" cy="3693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B12E06-A6D8-048D-4D5C-E7C76BC7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9079" y="3503080"/>
              <a:ext cx="266700" cy="419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5E20F2-A3D9-D414-8942-581AF7D2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4156" y="5672790"/>
              <a:ext cx="254000" cy="317500"/>
            </a:xfrm>
            <a:prstGeom prst="rect">
              <a:avLst/>
            </a:prstGeom>
          </p:spPr>
        </p:pic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D071B06-6BFA-8BBC-5500-9843F6745D2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17327" y="2193176"/>
              <a:ext cx="590204" cy="581890"/>
            </a:xfrm>
            <a:prstGeom prst="curvedConnector4">
              <a:avLst>
                <a:gd name="adj1" fmla="val -38732"/>
                <a:gd name="adj2" fmla="val 13928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3C018B-4733-351A-311B-9B5648F30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581" y="4244227"/>
              <a:ext cx="190500" cy="342900"/>
            </a:xfrm>
            <a:prstGeom prst="rect">
              <a:avLst/>
            </a:prstGeom>
          </p:spPr>
        </p:pic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AF2CFE02-DF42-A91A-6909-10B061EBDF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6140" y="5848747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539222-1734-BE55-E0D9-CF98924DEC2C}"/>
              </a:ext>
            </a:extLst>
          </p:cNvPr>
          <p:cNvSpPr txBox="1"/>
          <p:nvPr/>
        </p:nvSpPr>
        <p:spPr>
          <a:xfrm>
            <a:off x="638504" y="268878"/>
            <a:ext cx="11012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Note the difference with a predator-prey model!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6DF6D9-8D99-2CE4-CABB-CA27D77F6FAC}"/>
                  </a:ext>
                </a:extLst>
              </p:cNvPr>
              <p:cNvSpPr txBox="1"/>
              <p:nvPr/>
            </p:nvSpPr>
            <p:spPr>
              <a:xfrm>
                <a:off x="1673001" y="1118606"/>
                <a:ext cx="4001311" cy="73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25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5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2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6DF6D9-8D99-2CE4-CABB-CA27D77F6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01" y="1118606"/>
                <a:ext cx="4001311" cy="730393"/>
              </a:xfrm>
              <a:prstGeom prst="rect">
                <a:avLst/>
              </a:prstGeom>
              <a:blipFill>
                <a:blip r:embed="rId6"/>
                <a:stretch>
                  <a:fillRect t="-1695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F7D1A-2B34-BC71-A80E-C2D7C8189B9A}"/>
                  </a:ext>
                </a:extLst>
              </p:cNvPr>
              <p:cNvSpPr txBox="1"/>
              <p:nvPr/>
            </p:nvSpPr>
            <p:spPr>
              <a:xfrm>
                <a:off x="1673002" y="1927996"/>
                <a:ext cx="4001311" cy="730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EF7D1A-2B34-BC71-A80E-C2D7C8189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02" y="1927996"/>
                <a:ext cx="4001311" cy="730393"/>
              </a:xfrm>
              <a:prstGeom prst="rect">
                <a:avLst/>
              </a:prstGeom>
              <a:blipFill>
                <a:blip r:embed="rId7"/>
                <a:stretch>
                  <a:fillRect t="-5085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9B0706E-8C4E-F19E-B12B-B412EE12D129}"/>
              </a:ext>
            </a:extLst>
          </p:cNvPr>
          <p:cNvSpPr txBox="1">
            <a:spLocks/>
          </p:cNvSpPr>
          <p:nvPr/>
        </p:nvSpPr>
        <p:spPr>
          <a:xfrm>
            <a:off x="345430" y="4911229"/>
            <a:ext cx="3255752" cy="171190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/>
              <a:t>How does </a:t>
            </a:r>
            <a:r>
              <a:rPr lang="en-US" sz="2800" b="1" i="1" dirty="0">
                <a:solidFill>
                  <a:srgbClr val="0070C0"/>
                </a:solidFill>
              </a:rPr>
              <a:t>hare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/>
              <a:t>abundance </a:t>
            </a:r>
            <a:r>
              <a:rPr lang="en-US" sz="2800" b="1" i="1" dirty="0">
                <a:solidFill>
                  <a:srgbClr val="7030A0"/>
                </a:solidFill>
              </a:rPr>
              <a:t>vary</a:t>
            </a:r>
            <a:r>
              <a:rPr lang="en-US" sz="2800" b="1" i="1" dirty="0">
                <a:solidFill>
                  <a:srgbClr val="C00000"/>
                </a:solidFill>
              </a:rPr>
              <a:t> </a:t>
            </a:r>
            <a:r>
              <a:rPr lang="en-US" sz="2800" i="1" dirty="0"/>
              <a:t>with </a:t>
            </a:r>
            <a:r>
              <a:rPr lang="en-US" sz="2800" b="1" i="1" dirty="0">
                <a:solidFill>
                  <a:srgbClr val="7030A0"/>
                </a:solidFill>
              </a:rPr>
              <a:t>changes</a:t>
            </a:r>
            <a:r>
              <a:rPr lang="en-US" sz="2800" b="1" i="1" dirty="0">
                <a:solidFill>
                  <a:srgbClr val="C00000"/>
                </a:solidFill>
              </a:rPr>
              <a:t> </a:t>
            </a:r>
            <a:r>
              <a:rPr lang="en-US" sz="2800" i="1" dirty="0"/>
              <a:t>in </a:t>
            </a:r>
            <a:r>
              <a:rPr lang="en-US" sz="2800" b="1" i="1" dirty="0">
                <a:solidFill>
                  <a:srgbClr val="FF0000"/>
                </a:solidFill>
              </a:rPr>
              <a:t>lynx</a:t>
            </a:r>
            <a:r>
              <a:rPr lang="en-US" sz="2800" i="1" dirty="0"/>
              <a:t> abundance?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7CE8DD-F468-6F38-8A6A-CE1BEA0D53DA}"/>
              </a:ext>
            </a:extLst>
          </p:cNvPr>
          <p:cNvSpPr txBox="1">
            <a:spLocks/>
          </p:cNvSpPr>
          <p:nvPr/>
        </p:nvSpPr>
        <p:spPr>
          <a:xfrm>
            <a:off x="6517690" y="1187919"/>
            <a:ext cx="4308887" cy="7303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Predator-prey cycles can be visualized as oscillations.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2A5D8A5-B2EF-9FAC-F580-9F64C32E4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047" y="1891529"/>
            <a:ext cx="6590670" cy="49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0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538924-438D-2D14-0E8D-7C9C0D34EE1C}"/>
              </a:ext>
            </a:extLst>
          </p:cNvPr>
          <p:cNvSpPr txBox="1"/>
          <p:nvPr/>
        </p:nvSpPr>
        <p:spPr>
          <a:xfrm>
            <a:off x="5912285" y="145789"/>
            <a:ext cx="5467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We’ve seen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zero-growth isoclines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before:</a:t>
            </a: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847624-58A4-8F13-D645-C497006206BB}"/>
              </a:ext>
            </a:extLst>
          </p:cNvPr>
          <p:cNvGrpSpPr/>
          <p:nvPr/>
        </p:nvGrpSpPr>
        <p:grpSpPr>
          <a:xfrm>
            <a:off x="0" y="0"/>
            <a:ext cx="5555517" cy="6930099"/>
            <a:chOff x="-54345" y="-72099"/>
            <a:chExt cx="5555517" cy="69300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53C277-DC3B-E0F5-DC54-DF9AC3BFD1B5}"/>
                </a:ext>
              </a:extLst>
            </p:cNvPr>
            <p:cNvGrpSpPr/>
            <p:nvPr/>
          </p:nvGrpSpPr>
          <p:grpSpPr>
            <a:xfrm>
              <a:off x="-54345" y="-72099"/>
              <a:ext cx="5300797" cy="6930099"/>
              <a:chOff x="-54345" y="-72099"/>
              <a:chExt cx="5300797" cy="693009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7FC9171-4B6F-5B20-31A2-92F9CD703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388" t="6368" r="23208" b="49665"/>
              <a:stretch/>
            </p:blipFill>
            <p:spPr>
              <a:xfrm>
                <a:off x="-6485" y="553728"/>
                <a:ext cx="850636" cy="6576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4DACF4-363D-752D-1CCF-B9694EDA0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813" r="14819" b="-2001"/>
              <a:stretch/>
            </p:blipFill>
            <p:spPr>
              <a:xfrm>
                <a:off x="5290" y="-72099"/>
                <a:ext cx="774176" cy="69801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4EEED1B-5354-17FF-AC4C-47E80C674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0740" r="41742" b="54974"/>
              <a:stretch/>
            </p:blipFill>
            <p:spPr>
              <a:xfrm>
                <a:off x="-11412" y="1755600"/>
                <a:ext cx="808480" cy="69793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F37A98D-01EF-305A-6DE5-8B2961BA65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925" t="5321" r="17485" b="60660"/>
              <a:stretch/>
            </p:blipFill>
            <p:spPr>
              <a:xfrm>
                <a:off x="-53567" y="2404157"/>
                <a:ext cx="818848" cy="65767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14B09AA-0B94-CF20-5EC7-A0A878F6F5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7746" y="3631781"/>
                <a:ext cx="850636" cy="62318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4E095B6-0DFF-C3C0-7298-F7DE9CE1B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3109" t="1" r="13599" b="42253"/>
              <a:stretch/>
            </p:blipFill>
            <p:spPr>
              <a:xfrm>
                <a:off x="-16668" y="2971791"/>
                <a:ext cx="808481" cy="69793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AF5EF3-6919-3C2E-D7D4-41383D92C2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1131" b="30619"/>
              <a:stretch/>
            </p:blipFill>
            <p:spPr>
              <a:xfrm>
                <a:off x="-15350" y="4181892"/>
                <a:ext cx="852920" cy="69424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C3DA669-E64C-ED86-9AC4-73F67C97D8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6679" t="25356" r="14900" b="40808"/>
              <a:stretch/>
            </p:blipFill>
            <p:spPr>
              <a:xfrm>
                <a:off x="5290" y="1150908"/>
                <a:ext cx="774176" cy="6576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ECEF714-686D-10C9-2B98-C61169731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4000" r="27174" b="25759"/>
              <a:stretch/>
            </p:blipFill>
            <p:spPr>
              <a:xfrm>
                <a:off x="-36082" y="5381998"/>
                <a:ext cx="892501" cy="66303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CE0E1F7-FDD2-C828-8936-4C1ACD233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8133" t="16489" r="26453" b="20158"/>
              <a:stretch/>
            </p:blipFill>
            <p:spPr>
              <a:xfrm>
                <a:off x="-54345" y="5993988"/>
                <a:ext cx="929867" cy="68799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D9717F4-3687-0A64-1F2D-E5E5F594C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7746" y="4790104"/>
                <a:ext cx="897820" cy="69424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2B21E9-4003-1CB2-167B-5F8FCCEE18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105" t="562" r="9066" b="439"/>
              <a:stretch/>
            </p:blipFill>
            <p:spPr>
              <a:xfrm>
                <a:off x="1037618" y="0"/>
                <a:ext cx="4208834" cy="6858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B1B3965-D4E9-6A54-974D-14FA62D6B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92578" t="666" r="851" b="3741"/>
              <a:stretch/>
            </p:blipFill>
            <p:spPr>
              <a:xfrm>
                <a:off x="757782" y="0"/>
                <a:ext cx="337940" cy="6625148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72359A-24F0-6DA5-7656-8E736AEBA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666" t="666" r="93155" b="3741"/>
            <a:stretch/>
          </p:blipFill>
          <p:spPr>
            <a:xfrm rot="10800000">
              <a:off x="5166437" y="-19880"/>
              <a:ext cx="60676" cy="66251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547AC3-8036-4B14-2244-67C18BFAE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71" t="666" r="93934" b="3741"/>
            <a:stretch/>
          </p:blipFill>
          <p:spPr>
            <a:xfrm>
              <a:off x="5193234" y="6626"/>
              <a:ext cx="154018" cy="66251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3FEBF7-DC9F-97DA-C26B-EA534A5D8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36" t="39195" r="96897" b="42831"/>
            <a:stretch/>
          </p:blipFill>
          <p:spPr>
            <a:xfrm rot="10800000">
              <a:off x="5353780" y="2748696"/>
              <a:ext cx="147392" cy="124570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D96A934-57C5-7085-4C9A-A06E71E7A37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556" t="11348" r="26250" b="70691"/>
          <a:stretch/>
        </p:blipFill>
        <p:spPr>
          <a:xfrm>
            <a:off x="6821155" y="1228989"/>
            <a:ext cx="3492500" cy="10276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FE76559-E67D-C988-9C6E-0B31A2978317}"/>
              </a:ext>
            </a:extLst>
          </p:cNvPr>
          <p:cNvSpPr/>
          <p:nvPr/>
        </p:nvSpPr>
        <p:spPr>
          <a:xfrm>
            <a:off x="9456413" y="6150114"/>
            <a:ext cx="31850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rgbClr val="C00000"/>
                </a:solidFill>
              </a:rPr>
              <a:t>N</a:t>
            </a:r>
            <a:r>
              <a:rPr lang="en-US" sz="2000" i="1" dirty="0"/>
              <a:t> = population vector </a:t>
            </a:r>
          </a:p>
          <a:p>
            <a:pPr algn="ctr"/>
            <a:r>
              <a:rPr lang="en-US" sz="2000" i="1" dirty="0"/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A</a:t>
            </a:r>
            <a:r>
              <a:rPr lang="en-US" sz="2000" i="1" dirty="0"/>
              <a:t> = transition matrix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DBE2B3-67DE-7097-44FE-297BC1E9A4A5}"/>
              </a:ext>
            </a:extLst>
          </p:cNvPr>
          <p:cNvGrpSpPr/>
          <p:nvPr/>
        </p:nvGrpSpPr>
        <p:grpSpPr>
          <a:xfrm>
            <a:off x="5573134" y="2547077"/>
            <a:ext cx="6216290" cy="1832527"/>
            <a:chOff x="178717" y="2839115"/>
            <a:chExt cx="8664782" cy="300119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FCB5AA4-7F21-8BB2-8FEC-8C5D7EE47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840" r="4522"/>
            <a:stretch/>
          </p:blipFill>
          <p:spPr>
            <a:xfrm>
              <a:off x="178717" y="3104257"/>
              <a:ext cx="8664782" cy="2736048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DCC1AF-1412-D6A6-B4D4-C72FB0802E0F}"/>
                </a:ext>
              </a:extLst>
            </p:cNvPr>
            <p:cNvSpPr/>
            <p:nvPr/>
          </p:nvSpPr>
          <p:spPr>
            <a:xfrm>
              <a:off x="4916272" y="2914994"/>
              <a:ext cx="1221943" cy="34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C00000"/>
                  </a:solidFill>
                  <a:latin typeface="Franklin Gothic Medium" pitchFamily="34" charset="0"/>
                </a:rPr>
                <a:t>A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AE4CF8-F3E8-4661-CFD8-E51084FD61CE}"/>
                </a:ext>
              </a:extLst>
            </p:cNvPr>
            <p:cNvSpPr/>
            <p:nvPr/>
          </p:nvSpPr>
          <p:spPr>
            <a:xfrm>
              <a:off x="7398547" y="2839115"/>
              <a:ext cx="1221943" cy="34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 err="1">
                  <a:solidFill>
                    <a:srgbClr val="C0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 err="1">
                  <a:solidFill>
                    <a:srgbClr val="C00000"/>
                  </a:solidFill>
                  <a:latin typeface="Franklin Gothic Medium" pitchFamily="34" charset="0"/>
                </a:rPr>
                <a:t>t</a:t>
              </a:r>
              <a:endParaRPr lang="en-US" sz="3000" dirty="0">
                <a:solidFill>
                  <a:srgbClr val="C00000"/>
                </a:solidFill>
                <a:latin typeface="Franklin Gothic Medium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590C66-83C0-CE6F-52C7-2097170D559B}"/>
                </a:ext>
              </a:extLst>
            </p:cNvPr>
            <p:cNvSpPr/>
            <p:nvPr/>
          </p:nvSpPr>
          <p:spPr>
            <a:xfrm>
              <a:off x="178717" y="3012457"/>
              <a:ext cx="1810874" cy="346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C0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>
                  <a:solidFill>
                    <a:srgbClr val="C00000"/>
                  </a:solidFill>
                  <a:latin typeface="Franklin Gothic Medium" pitchFamily="34" charset="0"/>
                </a:rPr>
                <a:t>t+1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A0D7D1B-89E3-CD82-F9F7-E79D49DAF888}"/>
                  </a:ext>
                </a:extLst>
              </p:cNvPr>
              <p:cNvSpPr/>
              <p:nvPr/>
            </p:nvSpPr>
            <p:spPr>
              <a:xfrm>
                <a:off x="5912285" y="4655327"/>
                <a:ext cx="5717148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i="1" dirty="0"/>
                  <a:t>We can explore the </a:t>
                </a:r>
              </a:p>
              <a:p>
                <a:r>
                  <a:rPr lang="en-US" sz="2200" b="1" i="1" dirty="0">
                    <a:solidFill>
                      <a:srgbClr val="C00000"/>
                    </a:solidFill>
                  </a:rPr>
                  <a:t>zero-growth isocline of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C00000"/>
                        </a:solidFill>
                        <a:latin typeface="Cambria Math" charset="0"/>
                      </a:rPr>
                      <m:t>𝝀</m:t>
                    </m:r>
                  </m:oMath>
                </a14:m>
                <a:r>
                  <a:rPr lang="en-US" sz="2200" b="1" i="1" dirty="0">
                    <a:solidFill>
                      <a:srgbClr val="C00000"/>
                    </a:solidFill>
                  </a:rPr>
                  <a:t> = 1 </a:t>
                </a:r>
              </a:p>
              <a:p>
                <a:r>
                  <a:rPr lang="en-US" sz="2200" i="1" dirty="0"/>
                  <a:t>for differing values of </a:t>
                </a:r>
                <a:r>
                  <a:rPr lang="en-US" sz="2200" i="1" dirty="0" err="1"/>
                  <a:t>s</a:t>
                </a:r>
                <a:r>
                  <a:rPr lang="en-US" sz="2200" i="1" baseline="-25000" dirty="0" err="1"/>
                  <a:t>J</a:t>
                </a:r>
                <a:r>
                  <a:rPr lang="en-US" sz="2200" i="1" dirty="0"/>
                  <a:t>, </a:t>
                </a:r>
                <a:r>
                  <a:rPr lang="en-US" sz="2200" i="1" dirty="0" err="1"/>
                  <a:t>s</a:t>
                </a:r>
                <a:r>
                  <a:rPr lang="en-US" sz="2200" i="1" baseline="-25000" dirty="0" err="1"/>
                  <a:t>A</a:t>
                </a:r>
                <a:r>
                  <a:rPr lang="en-US" sz="2200" i="1" dirty="0"/>
                  <a:t>, and F</a:t>
                </a:r>
                <a:r>
                  <a:rPr lang="en-US" sz="2200" i="1" baseline="-25000" dirty="0"/>
                  <a:t>A</a:t>
                </a:r>
                <a:r>
                  <a:rPr lang="en-US" sz="2200" b="1" i="1" dirty="0"/>
                  <a:t>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A0D7D1B-89E3-CD82-F9F7-E79D49DAF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285" y="4655327"/>
                <a:ext cx="5717148" cy="1107996"/>
              </a:xfrm>
              <a:prstGeom prst="rect">
                <a:avLst/>
              </a:prstGeom>
              <a:blipFill>
                <a:blip r:embed="rId16"/>
                <a:stretch>
                  <a:fillRect l="-1330" t="-3409" b="-1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010D37-89E2-8989-78D0-293A5D4ED444}"/>
              </a:ext>
            </a:extLst>
          </p:cNvPr>
          <p:cNvCxnSpPr>
            <a:cxnSpLocks/>
          </p:cNvCxnSpPr>
          <p:nvPr/>
        </p:nvCxnSpPr>
        <p:spPr>
          <a:xfrm flipV="1">
            <a:off x="9058758" y="4225184"/>
            <a:ext cx="0" cy="637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1010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87C2-F881-3F6D-1CE2-89615AF6D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30"/>
            <a:ext cx="10515600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plane analysis</a:t>
            </a:r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do we care?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5B5594-B614-C9C1-0BB6-B2548C014BCA}"/>
              </a:ext>
            </a:extLst>
          </p:cNvPr>
          <p:cNvSpPr txBox="1">
            <a:spLocks/>
          </p:cNvSpPr>
          <p:nvPr/>
        </p:nvSpPr>
        <p:spPr>
          <a:xfrm>
            <a:off x="2038662" y="1626893"/>
            <a:ext cx="78248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We can use these tools to make predictions about the coexistence of species!</a:t>
            </a:r>
          </a:p>
        </p:txBody>
      </p:sp>
    </p:spTree>
    <p:extLst>
      <p:ext uri="{BB962C8B-B14F-4D97-AF65-F5344CB8AC3E}">
        <p14:creationId xmlns:p14="http://schemas.microsoft.com/office/powerpoint/2010/main" val="3775457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FAD3C-B62E-1839-7F39-A48A3DF3DF75}"/>
              </a:ext>
            </a:extLst>
          </p:cNvPr>
          <p:cNvSpPr txBox="1"/>
          <p:nvPr/>
        </p:nvSpPr>
        <p:spPr>
          <a:xfrm>
            <a:off x="3740227" y="1237676"/>
            <a:ext cx="49817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species of approximately the same food habits are not likely to remain long evenly balanced in numbers in the same region. </a:t>
            </a:r>
            <a:r>
              <a:rPr lang="en-US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will crowd out the other.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/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dirty="0"/>
              <a:t> Joseph 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rinnell, 1904: 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3FABDA-8524-B761-9AEA-21B969F6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93" y="3967269"/>
            <a:ext cx="3731414" cy="18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D50A2-4363-658A-6484-B01B86D24521}"/>
              </a:ext>
            </a:extLst>
          </p:cNvPr>
          <p:cNvSpPr txBox="1"/>
          <p:nvPr/>
        </p:nvSpPr>
        <p:spPr>
          <a:xfrm>
            <a:off x="121920" y="238398"/>
            <a:ext cx="1207008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Principle of </a:t>
            </a:r>
            <a:r>
              <a:rPr lang="en-US" sz="3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competitive exclusion</a:t>
            </a:r>
            <a:endParaRPr lang="en-US" sz="38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47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FAD3C-B62E-1839-7F39-A48A3DF3DF75}"/>
              </a:ext>
            </a:extLst>
          </p:cNvPr>
          <p:cNvSpPr txBox="1"/>
          <p:nvPr/>
        </p:nvSpPr>
        <p:spPr>
          <a:xfrm>
            <a:off x="3740227" y="1237676"/>
            <a:ext cx="498170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0" i="1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Two species of approximately the same food habits are not likely to remain long evenly balanced in numbers in the same region. </a:t>
            </a:r>
            <a:r>
              <a:rPr lang="en-US" sz="2400" b="1" i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will crowd out the other.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algn="ctr"/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400" dirty="0"/>
              <a:t> Joseph 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rinnell, 1904: </a:t>
            </a:r>
            <a:endParaRPr 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3FABDA-8524-B761-9AEA-21B969F6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93" y="3967269"/>
            <a:ext cx="3731414" cy="186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D50A2-4363-658A-6484-B01B86D24521}"/>
              </a:ext>
            </a:extLst>
          </p:cNvPr>
          <p:cNvSpPr txBox="1"/>
          <p:nvPr/>
        </p:nvSpPr>
        <p:spPr>
          <a:xfrm>
            <a:off x="121920" y="238398"/>
            <a:ext cx="1207008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Principle of </a:t>
            </a:r>
            <a:r>
              <a:rPr lang="en-US" sz="3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competitive exclusion</a:t>
            </a:r>
            <a:endParaRPr lang="en-US" sz="38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A5238-AB2D-1D85-D872-4558F7D3C728}"/>
              </a:ext>
            </a:extLst>
          </p:cNvPr>
          <p:cNvSpPr txBox="1"/>
          <p:nvPr/>
        </p:nvSpPr>
        <p:spPr>
          <a:xfrm>
            <a:off x="3374396" y="5927011"/>
            <a:ext cx="5565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“Neither can live while the other survives.”</a:t>
            </a:r>
          </a:p>
          <a:p>
            <a:pPr algn="ctr"/>
            <a:r>
              <a:rPr lang="en-US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J.K. Rowling, 2003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87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14723" y="400433"/>
            <a:ext cx="1207008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Principle of </a:t>
            </a:r>
            <a:r>
              <a:rPr lang="en-US" sz="3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competitive exclusion</a:t>
            </a:r>
            <a:endParaRPr lang="en-US" sz="38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1562779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090" y="3566685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/>
              <a:t>Paramecium aurelia</a:t>
            </a:r>
          </a:p>
        </p:txBody>
      </p:sp>
      <p:pic>
        <p:nvPicPr>
          <p:cNvPr id="4" name="Picture 9" descr="paramecium%20caudatum1">
            <a:extLst>
              <a:ext uri="{FF2B5EF4-FFF2-40B4-BE49-F238E27FC236}">
                <a16:creationId xmlns:a16="http://schemas.microsoft.com/office/drawing/2014/main" id="{889626FA-F82D-23DC-C776-57D58C261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6" y="1562779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44211905-4773-5AC8-BC4C-8E8282553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09" y="3579091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7" name="Picture 12" descr="paramecium_bursaria2">
            <a:extLst>
              <a:ext uri="{FF2B5EF4-FFF2-40B4-BE49-F238E27FC236}">
                <a16:creationId xmlns:a16="http://schemas.microsoft.com/office/drawing/2014/main" id="{14912F75-A341-8CD1-22DF-B2F3273E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02" y="1534740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3">
            <a:extLst>
              <a:ext uri="{FF2B5EF4-FFF2-40B4-BE49-F238E27FC236}">
                <a16:creationId xmlns:a16="http://schemas.microsoft.com/office/drawing/2014/main" id="{6AC3C0CB-A798-D87C-9F33-01DD777A6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1" y="3535767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pic>
        <p:nvPicPr>
          <p:cNvPr id="9" name="Picture 14" descr="14020">
            <a:extLst>
              <a:ext uri="{FF2B5EF4-FFF2-40B4-BE49-F238E27FC236}">
                <a16:creationId xmlns:a16="http://schemas.microsoft.com/office/drawing/2014/main" id="{A29B304F-EF40-B34E-432D-20DD08AD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16" y="4304653"/>
            <a:ext cx="133191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5">
            <a:extLst>
              <a:ext uri="{FF2B5EF4-FFF2-40B4-BE49-F238E27FC236}">
                <a16:creationId xmlns:a16="http://schemas.microsoft.com/office/drawing/2014/main" id="{72B4B22F-5467-8C95-E581-D06FCB69A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6" y="5304778"/>
            <a:ext cx="9144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BF1CFC9D-4334-C048-43E8-F6A2C10AA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628" y="4938066"/>
            <a:ext cx="1022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/>
              <a:t>Oatmeal</a:t>
            </a: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99FE5DE5-6C55-93C7-89CC-5F564F702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4116" y="5990578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18">
            <a:extLst>
              <a:ext uri="{FF2B5EF4-FFF2-40B4-BE49-F238E27FC236}">
                <a16:creationId xmlns:a16="http://schemas.microsoft.com/office/drawing/2014/main" id="{5864BF70-9831-216B-5379-E012EABC6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116" y="5776266"/>
            <a:ext cx="73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/>
              <a:t>Yeast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710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21253" y="653221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Gause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first grew each species in isolation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1562779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090" y="3566685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0" name="Picture 9" descr="14020">
            <a:extLst>
              <a:ext uri="{FF2B5EF4-FFF2-40B4-BE49-F238E27FC236}">
                <a16:creationId xmlns:a16="http://schemas.microsoft.com/office/drawing/2014/main" id="{37202F35-5419-B7A8-B194-0731156C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003" y="4177948"/>
            <a:ext cx="952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 descr="14020">
            <a:extLst>
              <a:ext uri="{FF2B5EF4-FFF2-40B4-BE49-F238E27FC236}">
                <a16:creationId xmlns:a16="http://schemas.microsoft.com/office/drawing/2014/main" id="{F27B46D5-76A5-7CE9-7F82-1FF10527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03" y="4177948"/>
            <a:ext cx="952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 descr="14020">
            <a:extLst>
              <a:ext uri="{FF2B5EF4-FFF2-40B4-BE49-F238E27FC236}">
                <a16:creationId xmlns:a16="http://schemas.microsoft.com/office/drawing/2014/main" id="{D5FEDBF0-47C2-DA1B-2474-5D5C19F72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03" y="4177948"/>
            <a:ext cx="952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paramecium%20caudatum1">
            <a:extLst>
              <a:ext uri="{FF2B5EF4-FFF2-40B4-BE49-F238E27FC236}">
                <a16:creationId xmlns:a16="http://schemas.microsoft.com/office/drawing/2014/main" id="{52F5D86B-04E8-B37C-FD37-A252677D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6" y="1562779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1ADAC1AA-F066-0B72-947B-9136C75AA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09" y="3579091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21" name="Picture 12" descr="paramecium_bursaria2">
            <a:extLst>
              <a:ext uri="{FF2B5EF4-FFF2-40B4-BE49-F238E27FC236}">
                <a16:creationId xmlns:a16="http://schemas.microsoft.com/office/drawing/2014/main" id="{66ED44E0-1F9B-C78A-C5E7-A73DF5F7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02" y="1534740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E33B63FD-0FAC-B599-34E3-F5DB5437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1" y="3535767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883231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21920" y="645847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 isolation, each species grew logistically.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1562779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5090" y="3566685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1" name="Picture 17" descr="scan002">
            <a:extLst>
              <a:ext uri="{FF2B5EF4-FFF2-40B4-BE49-F238E27FC236}">
                <a16:creationId xmlns:a16="http://schemas.microsoft.com/office/drawing/2014/main" id="{5061B326-C8EF-7AB8-AAC2-CE13630A1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0" r="26102"/>
          <a:stretch/>
        </p:blipFill>
        <p:spPr bwMode="auto">
          <a:xfrm>
            <a:off x="4761387" y="4090210"/>
            <a:ext cx="3048443" cy="2151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7" descr="scan002">
            <a:extLst>
              <a:ext uri="{FF2B5EF4-FFF2-40B4-BE49-F238E27FC236}">
                <a16:creationId xmlns:a16="http://schemas.microsoft.com/office/drawing/2014/main" id="{44C4A3E6-4D0C-4C3F-E1B2-12381CC23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1"/>
          <a:stretch/>
        </p:blipFill>
        <p:spPr bwMode="auto">
          <a:xfrm>
            <a:off x="8199102" y="4090210"/>
            <a:ext cx="2559305" cy="2151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paramecium%20caudatum1">
            <a:extLst>
              <a:ext uri="{FF2B5EF4-FFF2-40B4-BE49-F238E27FC236}">
                <a16:creationId xmlns:a16="http://schemas.microsoft.com/office/drawing/2014/main" id="{BCA1D3CA-A7FA-9BE5-9269-B953FCAC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6" y="1562779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040B5728-63ED-81CC-46C4-CE92D780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09" y="3579091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8" name="Picture 12" descr="paramecium_bursaria2">
            <a:extLst>
              <a:ext uri="{FF2B5EF4-FFF2-40B4-BE49-F238E27FC236}">
                <a16:creationId xmlns:a16="http://schemas.microsoft.com/office/drawing/2014/main" id="{35A261A4-1E9F-C837-8466-35ECD25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02" y="1534740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52D19862-3651-6B4A-47F6-A05E7D08C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1" y="3535767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pic>
        <p:nvPicPr>
          <p:cNvPr id="9" name="Picture 17" descr="scan002">
            <a:extLst>
              <a:ext uri="{FF2B5EF4-FFF2-40B4-BE49-F238E27FC236}">
                <a16:creationId xmlns:a16="http://schemas.microsoft.com/office/drawing/2014/main" id="{DA18A429-26AA-9F8B-2CA1-5EC6A864C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r="60703"/>
          <a:stretch/>
        </p:blipFill>
        <p:spPr bwMode="auto">
          <a:xfrm>
            <a:off x="1398653" y="4090210"/>
            <a:ext cx="3211033" cy="2151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615FDF-7366-F459-EB94-E3A1A6F54803}"/>
              </a:ext>
            </a:extLst>
          </p:cNvPr>
          <p:cNvSpPr/>
          <p:nvPr/>
        </p:nvSpPr>
        <p:spPr>
          <a:xfrm>
            <a:off x="1282315" y="4090210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626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8590D8-49AD-4B36-51BE-B95106D9EBBF}"/>
              </a:ext>
            </a:extLst>
          </p:cNvPr>
          <p:cNvSpPr txBox="1"/>
          <p:nvPr/>
        </p:nvSpPr>
        <p:spPr>
          <a:xfrm>
            <a:off x="121920" y="550411"/>
            <a:ext cx="12070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Then, pairs of species were placed in the same beaker.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" y="1369344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67" y="3373250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3" name="Picture 9" descr="paramecium%20caudatum1">
            <a:extLst>
              <a:ext uri="{FF2B5EF4-FFF2-40B4-BE49-F238E27FC236}">
                <a16:creationId xmlns:a16="http://schemas.microsoft.com/office/drawing/2014/main" id="{BCA1D3CA-A7FA-9BE5-9269-B953FCAC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83" y="1369344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040B5728-63ED-81CC-46C4-CE92D780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336" y="3385656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8" name="Picture 12" descr="paramecium_bursaria2">
            <a:extLst>
              <a:ext uri="{FF2B5EF4-FFF2-40B4-BE49-F238E27FC236}">
                <a16:creationId xmlns:a16="http://schemas.microsoft.com/office/drawing/2014/main" id="{35A261A4-1E9F-C837-8466-35ECD25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54" y="1384627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52D19862-3651-6B4A-47F6-A05E7D08C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173" y="3385654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15FDF-7366-F459-EB94-E3A1A6F54803}"/>
              </a:ext>
            </a:extLst>
          </p:cNvPr>
          <p:cNvSpPr/>
          <p:nvPr/>
        </p:nvSpPr>
        <p:spPr>
          <a:xfrm>
            <a:off x="1282315" y="4090210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paramecium%20caudatum1">
            <a:extLst>
              <a:ext uri="{FF2B5EF4-FFF2-40B4-BE49-F238E27FC236}">
                <a16:creationId xmlns:a16="http://schemas.microsoft.com/office/drawing/2014/main" id="{E6D4F398-CA25-BC4B-5A90-177548DE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04" y="1388152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8D69FDF6-0BA8-2AFC-9933-DD2121109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157" y="3404464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7" name="Picture 12" descr="14020">
            <a:extLst>
              <a:ext uri="{FF2B5EF4-FFF2-40B4-BE49-F238E27FC236}">
                <a16:creationId xmlns:a16="http://schemas.microsoft.com/office/drawing/2014/main" id="{D982566C-B7E3-05BE-91D1-A777FA4F3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18" y="4538717"/>
            <a:ext cx="952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 descr="14020">
            <a:extLst>
              <a:ext uri="{FF2B5EF4-FFF2-40B4-BE49-F238E27FC236}">
                <a16:creationId xmlns:a16="http://schemas.microsoft.com/office/drawing/2014/main" id="{DB46DBAD-973C-EEE4-4F56-BF81FE142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82" y="4605392"/>
            <a:ext cx="952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ine 19">
            <a:extLst>
              <a:ext uri="{FF2B5EF4-FFF2-40B4-BE49-F238E27FC236}">
                <a16:creationId xmlns:a16="http://schemas.microsoft.com/office/drawing/2014/main" id="{614A4C13-12C3-7489-FFA9-1F06677C6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1118" y="393864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E497331A-0557-E96B-1183-E95FD436C4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8318" y="393864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4780F82E-12B3-0BBD-D316-6BFD292A7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59382" y="4005317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13AA4AA9-69E4-7889-7C7E-20EE8CBAC5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16582" y="4005317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54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4FF0CB0-EFC2-0141-2657-66F6FD031FCC}"/>
              </a:ext>
            </a:extLst>
          </p:cNvPr>
          <p:cNvSpPr txBox="1">
            <a:spLocks/>
          </p:cNvSpPr>
          <p:nvPr/>
        </p:nvSpPr>
        <p:spPr>
          <a:xfrm>
            <a:off x="10077450" y="6457950"/>
            <a:ext cx="2135814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1935. </a:t>
            </a:r>
            <a:r>
              <a:rPr lang="en-US" sz="1800" i="1" dirty="0"/>
              <a:t>Science.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2" name="Picture 6" descr="parameciumdrop9_300">
            <a:extLst>
              <a:ext uri="{FF2B5EF4-FFF2-40B4-BE49-F238E27FC236}">
                <a16:creationId xmlns:a16="http://schemas.microsoft.com/office/drawing/2014/main" id="{C32AC3D0-7FA4-36AE-CC33-6B20CF4B8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" y="1369344"/>
            <a:ext cx="2351228" cy="19515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8966FCE7-ABE9-C08F-CA67-ABACD7157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67" y="3373250"/>
            <a:ext cx="212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aurelia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8CB6F6-35D4-F930-3AE1-716C22EAEC56}"/>
              </a:ext>
            </a:extLst>
          </p:cNvPr>
          <p:cNvSpPr txBox="1">
            <a:spLocks/>
          </p:cNvSpPr>
          <p:nvPr/>
        </p:nvSpPr>
        <p:spPr>
          <a:xfrm>
            <a:off x="8502503" y="6142978"/>
            <a:ext cx="3689497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Gause</a:t>
            </a:r>
            <a:r>
              <a:rPr lang="en-US" sz="1800" dirty="0"/>
              <a:t> 1934. </a:t>
            </a:r>
            <a:r>
              <a:rPr lang="en-US" sz="1800" i="1" dirty="0"/>
              <a:t>J Experimental Biology.</a:t>
            </a:r>
            <a:endParaRPr lang="en-US" sz="1800" i="1" dirty="0">
              <a:cs typeface="Calibri" panose="020F0502020204030204" pitchFamily="34" charset="0"/>
            </a:endParaRPr>
          </a:p>
        </p:txBody>
      </p:sp>
      <p:pic>
        <p:nvPicPr>
          <p:cNvPr id="13" name="Picture 9" descr="paramecium%20caudatum1">
            <a:extLst>
              <a:ext uri="{FF2B5EF4-FFF2-40B4-BE49-F238E27FC236}">
                <a16:creationId xmlns:a16="http://schemas.microsoft.com/office/drawing/2014/main" id="{BCA1D3CA-A7FA-9BE5-9269-B953FCAC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83" y="1369344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">
            <a:extLst>
              <a:ext uri="{FF2B5EF4-FFF2-40B4-BE49-F238E27FC236}">
                <a16:creationId xmlns:a16="http://schemas.microsoft.com/office/drawing/2014/main" id="{040B5728-63ED-81CC-46C4-CE92D780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336" y="3385656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8" name="Picture 12" descr="paramecium_bursaria2">
            <a:extLst>
              <a:ext uri="{FF2B5EF4-FFF2-40B4-BE49-F238E27FC236}">
                <a16:creationId xmlns:a16="http://schemas.microsoft.com/office/drawing/2014/main" id="{35A261A4-1E9F-C837-8466-35ECD252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754" y="1384627"/>
            <a:ext cx="2559306" cy="19362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52D19862-3651-6B4A-47F6-A05E7D08C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173" y="3385654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bursaria</a:t>
            </a:r>
            <a:endParaRPr lang="en-US" b="1" i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615FDF-7366-F459-EB94-E3A1A6F54803}"/>
              </a:ext>
            </a:extLst>
          </p:cNvPr>
          <p:cNvSpPr/>
          <p:nvPr/>
        </p:nvSpPr>
        <p:spPr>
          <a:xfrm>
            <a:off x="1282315" y="4035996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9" descr="paramecium%20caudatum1">
            <a:extLst>
              <a:ext uri="{FF2B5EF4-FFF2-40B4-BE49-F238E27FC236}">
                <a16:creationId xmlns:a16="http://schemas.microsoft.com/office/drawing/2014/main" id="{E6D4F398-CA25-BC4B-5A90-177548DE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04" y="1388152"/>
            <a:ext cx="2559306" cy="1936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>
            <a:extLst>
              <a:ext uri="{FF2B5EF4-FFF2-40B4-BE49-F238E27FC236}">
                <a16:creationId xmlns:a16="http://schemas.microsoft.com/office/drawing/2014/main" id="{8D69FDF6-0BA8-2AFC-9933-DD2121109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157" y="3404464"/>
            <a:ext cx="238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i="1" dirty="0"/>
              <a:t>Paramecium </a:t>
            </a:r>
            <a:r>
              <a:rPr lang="en-US" b="1" i="1" dirty="0" err="1"/>
              <a:t>caudatum</a:t>
            </a:r>
            <a:endParaRPr lang="en-US" b="1" i="1" dirty="0"/>
          </a:p>
        </p:txBody>
      </p:sp>
      <p:pic>
        <p:nvPicPr>
          <p:cNvPr id="11" name="Picture 23" descr="scan002">
            <a:extLst>
              <a:ext uri="{FF2B5EF4-FFF2-40B4-BE49-F238E27FC236}">
                <a16:creationId xmlns:a16="http://schemas.microsoft.com/office/drawing/2014/main" id="{44D016BF-8AFA-7A71-FF2A-14C01E811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" t="14334" r="62041"/>
          <a:stretch/>
        </p:blipFill>
        <p:spPr bwMode="auto">
          <a:xfrm>
            <a:off x="1148266" y="4137245"/>
            <a:ext cx="3095854" cy="195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3" descr="scan002">
            <a:extLst>
              <a:ext uri="{FF2B5EF4-FFF2-40B4-BE49-F238E27FC236}">
                <a16:creationId xmlns:a16="http://schemas.microsoft.com/office/drawing/2014/main" id="{2D74FF0A-60CE-FEE1-E7F1-702B361DD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9" t="11388" r="15424" b="4735"/>
          <a:stretch/>
        </p:blipFill>
        <p:spPr bwMode="auto">
          <a:xfrm>
            <a:off x="8358030" y="4113061"/>
            <a:ext cx="2373129" cy="191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 descr="scan002">
            <a:extLst>
              <a:ext uri="{FF2B5EF4-FFF2-40B4-BE49-F238E27FC236}">
                <a16:creationId xmlns:a16="http://schemas.microsoft.com/office/drawing/2014/main" id="{03D6F391-B6C2-C42D-58B3-C9F847338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8" t="25681" r="1523" b="53904"/>
          <a:stretch/>
        </p:blipFill>
        <p:spPr bwMode="auto">
          <a:xfrm>
            <a:off x="9620837" y="4137245"/>
            <a:ext cx="1082085" cy="46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can002">
            <a:extLst>
              <a:ext uri="{FF2B5EF4-FFF2-40B4-BE49-F238E27FC236}">
                <a16:creationId xmlns:a16="http://schemas.microsoft.com/office/drawing/2014/main" id="{B67124A7-A504-A6F3-8EC7-2D8ACD0AD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25107" r="47092" b="53485"/>
          <a:stretch/>
        </p:blipFill>
        <p:spPr bwMode="auto">
          <a:xfrm>
            <a:off x="3105497" y="4113235"/>
            <a:ext cx="1138623" cy="48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D999AA-104B-2A0C-939E-D5DDEE93516D}"/>
              </a:ext>
            </a:extLst>
          </p:cNvPr>
          <p:cNvSpPr/>
          <p:nvPr/>
        </p:nvSpPr>
        <p:spPr>
          <a:xfrm>
            <a:off x="953112" y="4018521"/>
            <a:ext cx="333834" cy="677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A41EE-5A3A-018E-F429-22408F6A0229}"/>
              </a:ext>
            </a:extLst>
          </p:cNvPr>
          <p:cNvSpPr/>
          <p:nvPr/>
        </p:nvSpPr>
        <p:spPr>
          <a:xfrm>
            <a:off x="8168669" y="4018521"/>
            <a:ext cx="333834" cy="45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7ED50-3FA5-8545-1417-B5C3DF1FC3A8}"/>
              </a:ext>
            </a:extLst>
          </p:cNvPr>
          <p:cNvSpPr txBox="1"/>
          <p:nvPr/>
        </p:nvSpPr>
        <p:spPr>
          <a:xfrm>
            <a:off x="616824" y="152847"/>
            <a:ext cx="40363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Competitive exclusion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B2D57-D76F-7B5D-25A0-545DC2BDF05C}"/>
              </a:ext>
            </a:extLst>
          </p:cNvPr>
          <p:cNvSpPr txBox="1"/>
          <p:nvPr/>
        </p:nvSpPr>
        <p:spPr>
          <a:xfrm>
            <a:off x="6719304" y="403039"/>
            <a:ext cx="5330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Coexistence was observed:</a:t>
            </a:r>
            <a:endParaRPr lang="en-US" sz="3200" b="1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5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8507</Words>
  <Application>Microsoft Macintosh PowerPoint</Application>
  <PresentationFormat>Widescreen</PresentationFormat>
  <Paragraphs>1283</Paragraphs>
  <Slides>124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Franklin Gothic Medium</vt:lpstr>
      <vt:lpstr>Helvetica</vt:lpstr>
      <vt:lpstr>Times New Roman</vt:lpstr>
      <vt:lpstr>Office Theme</vt:lpstr>
      <vt:lpstr>Fundamentals of Ecology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MSY, the semi-stable equilibrium:</vt:lpstr>
      <vt:lpstr>Remember MSY, the semi-stable equilibrium:</vt:lpstr>
      <vt:lpstr>Remember MSY, the semi-stable equilibrium:</vt:lpstr>
      <vt:lpstr>PowerPoint Presentation</vt:lpstr>
      <vt:lpstr>PowerPoint Presentation</vt:lpstr>
      <vt:lpstr>PowerPoint Presentation</vt:lpstr>
      <vt:lpstr>PowerPoint Presentation</vt:lpstr>
      <vt:lpstr>Phase plane analysis: Why do we 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Ecology</dc:title>
  <dc:creator>Cara Brook</dc:creator>
  <cp:lastModifiedBy>Cara Brook</cp:lastModifiedBy>
  <cp:revision>16</cp:revision>
  <dcterms:created xsi:type="dcterms:W3CDTF">2023-02-09T19:46:30Z</dcterms:created>
  <dcterms:modified xsi:type="dcterms:W3CDTF">2023-02-17T04:30:24Z</dcterms:modified>
</cp:coreProperties>
</file>